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24"/>
  </p:notesMasterIdLst>
  <p:sldIdLst>
    <p:sldId id="256" r:id="rId2"/>
    <p:sldId id="257" r:id="rId3"/>
    <p:sldId id="259" r:id="rId4"/>
    <p:sldId id="260" r:id="rId5"/>
    <p:sldId id="261" r:id="rId6"/>
    <p:sldId id="281" r:id="rId7"/>
    <p:sldId id="278" r:id="rId8"/>
    <p:sldId id="279" r:id="rId9"/>
    <p:sldId id="280" r:id="rId10"/>
    <p:sldId id="266" r:id="rId11"/>
    <p:sldId id="267" r:id="rId12"/>
    <p:sldId id="268" r:id="rId13"/>
    <p:sldId id="269" r:id="rId14"/>
    <p:sldId id="270" r:id="rId15"/>
    <p:sldId id="271" r:id="rId16"/>
    <p:sldId id="272" r:id="rId17"/>
    <p:sldId id="273" r:id="rId18"/>
    <p:sldId id="274" r:id="rId19"/>
    <p:sldId id="275" r:id="rId20"/>
    <p:sldId id="277" r:id="rId21"/>
    <p:sldId id="276"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553_Viraj_21-22" initials="1" lastIdx="2" clrIdx="0">
    <p:extLst>
      <p:ext uri="{19B8F6BF-5375-455C-9EA6-DF929625EA0E}">
        <p15:presenceInfo xmlns:p15="http://schemas.microsoft.com/office/powerpoint/2012/main" userId="S::I2K21103399@ms.pict.edu::cc765e61-6c81-4231-80a5-1ac1acefbd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68" autoAdjust="0"/>
  </p:normalViewPr>
  <p:slideViewPr>
    <p:cSldViewPr snapToGrid="0">
      <p:cViewPr varScale="1">
        <p:scale>
          <a:sx n="86" d="100"/>
          <a:sy n="86" d="100"/>
        </p:scale>
        <p:origin x="5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7-10T14:57:17.382" idx="1">
    <p:pos x="10" y="10"/>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7-10T15:07:20.522" idx="2">
    <p:pos x="10" y="1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9C13A7-C629-49BD-8043-3F07B2E70960}" type="datetimeFigureOut">
              <a:rPr lang="en-IN" smtClean="0"/>
              <a:pPr/>
              <a:t>10-07-2022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46C12-1BBF-40F5-A067-4491989864D7}" type="slidenum">
              <a:rPr lang="en-IN" smtClean="0"/>
              <a:pPr/>
              <a:t>‹#›</a:t>
            </a:fld>
            <a:endParaRPr lang="en-IN"/>
          </a:p>
        </p:txBody>
      </p:sp>
    </p:spTree>
    <p:extLst>
      <p:ext uri="{BB962C8B-B14F-4D97-AF65-F5344CB8AC3E}">
        <p14:creationId xmlns:p14="http://schemas.microsoft.com/office/powerpoint/2010/main" val="2346664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609600" y="3699804"/>
            <a:ext cx="1107440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Title 27"/>
          <p:cNvSpPr>
            <a:spLocks noGrp="1"/>
          </p:cNvSpPr>
          <p:nvPr>
            <p:ph type="ctrTitle"/>
          </p:nvPr>
        </p:nvSpPr>
        <p:spPr>
          <a:xfrm>
            <a:off x="609600" y="1433732"/>
            <a:ext cx="1107440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a:t>Click to edit Master title style</a:t>
            </a:r>
          </a:p>
        </p:txBody>
      </p:sp>
      <p:cxnSp>
        <p:nvCxnSpPr>
          <p:cNvPr id="8" name="Straight Connector 7"/>
          <p:cNvCxnSpPr/>
          <p:nvPr/>
        </p:nvCxnSpPr>
        <p:spPr>
          <a:xfrm>
            <a:off x="1951501"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278099" y="3550126"/>
            <a:ext cx="396240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6053797" y="3526302"/>
            <a:ext cx="6096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16" name="Slide Number Placeholder 15"/>
          <p:cNvSpPr>
            <a:spLocks noGrp="1"/>
          </p:cNvSpPr>
          <p:nvPr>
            <p:ph type="sldNum" sz="quarter" idx="11"/>
          </p:nvPr>
        </p:nvSpPr>
        <p:spPr/>
        <p:txBody>
          <a:bodyPr/>
          <a:lstStyle/>
          <a:p>
            <a:fld id="{D57F1E4F-1CFF-5643-939E-217C01CDF565}" type="slidenum">
              <a:rPr lang="en-US" smtClean="0"/>
              <a:pPr/>
              <a:t>‹#›</a:t>
            </a:fld>
            <a:endParaRPr lang="en-US" dirty="0"/>
          </a:p>
        </p:txBody>
      </p:sp>
      <p:sp>
        <p:nvSpPr>
          <p:cNvPr id="17" name="Footer Placeholder 16"/>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609600" y="1524000"/>
            <a:ext cx="10972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4" name="Date Placeholder 13"/>
          <p:cNvSpPr>
            <a:spLocks noGrp="1"/>
          </p:cNvSpPr>
          <p:nvPr>
            <p:ph type="dt" sz="half" idx="14"/>
          </p:nvPr>
        </p:nvSpPr>
        <p:spPr/>
        <p:txBody>
          <a:bodyPr/>
          <a:lstStyle/>
          <a:p>
            <a:fld id="{B61BEF0D-F0BB-DE4B-95CE-6DB70DBA9567}" type="datetimeFigureOut">
              <a:rPr lang="en-US" smtClean="0"/>
              <a:pPr/>
              <a:t>7/10/2022</a:t>
            </a:fld>
            <a:endParaRPr lang="en-US" dirty="0"/>
          </a:p>
        </p:txBody>
      </p:sp>
      <p:sp>
        <p:nvSpPr>
          <p:cNvPr id="15" name="Slide Number Placeholder 14"/>
          <p:cNvSpPr>
            <a:spLocks noGrp="1"/>
          </p:cNvSpPr>
          <p:nvPr>
            <p:ph type="sldNum" sz="quarter" idx="15"/>
          </p:nvPr>
        </p:nvSpPr>
        <p:spPr/>
        <p:txBody>
          <a:bodyPr/>
          <a:lstStyle>
            <a:lvl1pPr algn="ctr">
              <a:defRPr/>
            </a:lvl1pPr>
          </a:lstStyle>
          <a:p>
            <a:fld id="{D57F1E4F-1CFF-5643-939E-217C01CDF565}" type="slidenum">
              <a:rPr lang="en-US" smtClean="0"/>
              <a:pPr/>
              <a:t>‹#›</a:t>
            </a:fld>
            <a:endParaRPr lang="en-US" dirty="0"/>
          </a:p>
        </p:txBody>
      </p:sp>
      <p:sp>
        <p:nvSpPr>
          <p:cNvPr id="16" name="Footer Placeholder 15"/>
          <p:cNvSpPr>
            <a:spLocks noGrp="1"/>
          </p:cNvSpPr>
          <p:nvPr>
            <p:ph type="ftr" sz="quarter" idx="16"/>
          </p:nvPr>
        </p:nvSpPr>
        <p:spPr/>
        <p:txBody>
          <a:bodyPr/>
          <a:lstStyle/>
          <a:p>
            <a:endParaRPr lang="en-US" dirty="0"/>
          </a:p>
        </p:txBody>
      </p:sp>
      <p:sp>
        <p:nvSpPr>
          <p:cNvPr id="17" name="Title 16"/>
          <p:cNvSpPr>
            <a:spLocks noGrp="1"/>
          </p:cNvSpPr>
          <p:nvPr>
            <p:ph type="title"/>
          </p:nvPr>
        </p:nvSpPr>
        <p:spPr/>
        <p:txBody>
          <a:bodyPr rtlCol="0" anchor="b" anchorCtr="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a:xfrm>
            <a:off x="914400" y="3505200"/>
            <a:ext cx="105664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a:t>Click to edit Master title style</a:t>
            </a:r>
          </a:p>
        </p:txBody>
      </p:sp>
      <p:sp>
        <p:nvSpPr>
          <p:cNvPr id="3" name="Text Placeholder 2"/>
          <p:cNvSpPr>
            <a:spLocks noGrp="1"/>
          </p:cNvSpPr>
          <p:nvPr>
            <p:ph type="body" idx="1"/>
          </p:nvPr>
        </p:nvSpPr>
        <p:spPr>
          <a:xfrm>
            <a:off x="914400" y="4958864"/>
            <a:ext cx="105664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cxnSp>
        <p:nvCxnSpPr>
          <p:cNvPr id="7" name="Straight Connector 6"/>
          <p:cNvCxnSpPr/>
          <p:nvPr/>
        </p:nvCxnSpPr>
        <p:spPr>
          <a:xfrm>
            <a:off x="914400" y="4916993"/>
            <a:ext cx="105664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
        <p:nvSpPr>
          <p:cNvPr id="11" name="Content Placeholder 10"/>
          <p:cNvSpPr>
            <a:spLocks noGrp="1"/>
          </p:cNvSpPr>
          <p:nvPr>
            <p:ph sz="half" idx="1"/>
          </p:nvPr>
        </p:nvSpPr>
        <p:spPr>
          <a:xfrm>
            <a:off x="609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6197600" y="1524000"/>
            <a:ext cx="5413248"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3" name="Text Placeholder 2"/>
          <p:cNvSpPr>
            <a:spLocks noGrp="1"/>
          </p:cNvSpPr>
          <p:nvPr>
            <p:ph type="body" idx="1"/>
          </p:nvPr>
        </p:nvSpPr>
        <p:spPr>
          <a:xfrm>
            <a:off x="609600" y="1399593"/>
            <a:ext cx="5386917"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32" name="Content Placeholder 31"/>
          <p:cNvSpPr>
            <a:spLocks noGrp="1"/>
          </p:cNvSpPr>
          <p:nvPr>
            <p:ph sz="half" idx="2"/>
          </p:nvPr>
        </p:nvSpPr>
        <p:spPr>
          <a:xfrm>
            <a:off x="609600"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4" name="Content Placeholder 33"/>
          <p:cNvSpPr>
            <a:spLocks noGrp="1"/>
          </p:cNvSpPr>
          <p:nvPr>
            <p:ph sz="quarter" idx="4"/>
          </p:nvPr>
        </p:nvSpPr>
        <p:spPr>
          <a:xfrm>
            <a:off x="6199717" y="2201896"/>
            <a:ext cx="5384800" cy="391363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155448"/>
            <a:ext cx="10972800" cy="1143000"/>
          </a:xfrm>
        </p:spPr>
        <p:txBody>
          <a:bodyPr anchor="b" anchorCtr="0"/>
          <a:lstStyle>
            <a:lvl1pPr>
              <a:defRPr/>
            </a:lvl1pPr>
          </a:lstStyle>
          <a:p>
            <a:r>
              <a:rPr kumimoji="0" lang="en-US"/>
              <a:t>Click to edit Master title style</a:t>
            </a:r>
          </a:p>
        </p:txBody>
      </p:sp>
      <p:sp>
        <p:nvSpPr>
          <p:cNvPr id="12" name="Text Placeholder 11"/>
          <p:cNvSpPr>
            <a:spLocks noGrp="1"/>
          </p:cNvSpPr>
          <p:nvPr>
            <p:ph type="body" idx="3"/>
          </p:nvPr>
        </p:nvSpPr>
        <p:spPr>
          <a:xfrm>
            <a:off x="6197600" y="1399593"/>
            <a:ext cx="5386917"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cxnSp>
        <p:nvCxnSpPr>
          <p:cNvPr id="10" name="Straight Connector 9"/>
          <p:cNvCxnSpPr/>
          <p:nvPr/>
        </p:nvCxnSpPr>
        <p:spPr>
          <a:xfrm>
            <a:off x="750593"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39840" y="2180219"/>
            <a:ext cx="499872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2" name="Title 1"/>
          <p:cNvSpPr>
            <a:spLocks noGrp="1"/>
          </p:cNvSpPr>
          <p:nvPr>
            <p:ph type="title"/>
          </p:nvPr>
        </p:nvSpPr>
        <p:spPr/>
        <p:txBody>
          <a:bodyPr/>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609600" y="457200"/>
            <a:ext cx="83312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042400" y="1600200"/>
            <a:ext cx="2645664"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31" name="Title 30"/>
          <p:cNvSpPr>
            <a:spLocks noGrp="1"/>
          </p:cNvSpPr>
          <p:nvPr>
            <p:ph type="title"/>
          </p:nvPr>
        </p:nvSpPr>
        <p:spPr>
          <a:xfrm>
            <a:off x="9042400" y="457200"/>
            <a:ext cx="26416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8" name="Date Placeholder 7"/>
          <p:cNvSpPr>
            <a:spLocks noGrp="1"/>
          </p:cNvSpPr>
          <p:nvPr>
            <p:ph type="dt" sz="half" idx="14"/>
          </p:nvPr>
        </p:nvSpPr>
        <p:spPr/>
        <p:txBody>
          <a:bodyPr/>
          <a:lstStyle/>
          <a:p>
            <a:fld id="{B61BEF0D-F0BB-DE4B-95CE-6DB70DBA9567}" type="datetimeFigureOut">
              <a:rPr lang="en-US" smtClean="0"/>
              <a:pPr/>
              <a:t>7/10/2022</a:t>
            </a:fld>
            <a:endParaRPr lang="en-US" dirty="0"/>
          </a:p>
        </p:txBody>
      </p:sp>
      <p:sp>
        <p:nvSpPr>
          <p:cNvPr id="9" name="Slide Number Placeholder 8"/>
          <p:cNvSpPr>
            <a:spLocks noGrp="1"/>
          </p:cNvSpPr>
          <p:nvPr>
            <p:ph type="sldNum" sz="quarter" idx="15"/>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9200" y="457200"/>
            <a:ext cx="27432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a:t>Click to edit Master title style</a:t>
            </a:r>
          </a:p>
        </p:txBody>
      </p:sp>
      <p:sp>
        <p:nvSpPr>
          <p:cNvPr id="3" name="Picture Placeholder 2"/>
          <p:cNvSpPr>
            <a:spLocks noGrp="1"/>
          </p:cNvSpPr>
          <p:nvPr>
            <p:ph type="pic" idx="1"/>
          </p:nvPr>
        </p:nvSpPr>
        <p:spPr>
          <a:xfrm>
            <a:off x="609600" y="457200"/>
            <a:ext cx="802640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a:t>Click icon to add picture</a:t>
            </a:r>
          </a:p>
        </p:txBody>
      </p:sp>
      <p:sp>
        <p:nvSpPr>
          <p:cNvPr id="4" name="Text Placeholder 3"/>
          <p:cNvSpPr>
            <a:spLocks noGrp="1"/>
          </p:cNvSpPr>
          <p:nvPr>
            <p:ph type="body" sz="half" idx="2"/>
          </p:nvPr>
        </p:nvSpPr>
        <p:spPr>
          <a:xfrm>
            <a:off x="8839200" y="1600200"/>
            <a:ext cx="274320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7/10/2022</a:t>
            </a:fld>
            <a:endParaRPr lang="en-US" dirty="0"/>
          </a:p>
        </p:txBody>
      </p:sp>
      <p:sp>
        <p:nvSpPr>
          <p:cNvPr id="9" name="Slide Number Placeholder 8"/>
          <p:cNvSpPr>
            <a:spLocks noGrp="1"/>
          </p:cNvSpPr>
          <p:nvPr>
            <p:ph type="sldNum" sz="quarter" idx="11"/>
          </p:nvPr>
        </p:nvSpPr>
        <p:spPr/>
        <p:txBody>
          <a:bodyPr/>
          <a:lstStyle/>
          <a:p>
            <a:fld id="{D57F1E4F-1CFF-5643-939E-217C01CDF565}" type="slidenum">
              <a:rPr lang="en-US" smtClean="0"/>
              <a:pPr/>
              <a:t>‹#›</a:t>
            </a:fld>
            <a:endParaRPr lang="en-US" dirty="0"/>
          </a:p>
        </p:txBody>
      </p:sp>
      <p:sp>
        <p:nvSpPr>
          <p:cNvPr id="10" name="Footer Placeholder 9"/>
          <p:cNvSpPr>
            <a:spLocks noGrp="1"/>
          </p:cNvSpPr>
          <p:nvPr>
            <p:ph type="ftr" sz="quarter" idx="12"/>
          </p:nvPr>
        </p:nvSpPr>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609600" y="1447800"/>
            <a:ext cx="10972800" cy="46783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7721600" y="6203667"/>
            <a:ext cx="3454400" cy="384048"/>
          </a:xfrm>
          <a:prstGeom prst="rect">
            <a:avLst/>
          </a:prstGeom>
        </p:spPr>
        <p:txBody>
          <a:bodyPr vert="horz" anchor="ctr" anchorCtr="0"/>
          <a:lstStyle>
            <a:lvl1pPr algn="l" eaLnBrk="1" latinLnBrk="0" hangingPunct="1">
              <a:defRPr kumimoji="0" sz="1200">
                <a:solidFill>
                  <a:schemeClr val="tx2"/>
                </a:solidFill>
              </a:defRPr>
            </a:lvl1pPr>
          </a:lstStyle>
          <a:p>
            <a:fld id="{B61BEF0D-F0BB-DE4B-95CE-6DB70DBA9567}" type="datetimeFigureOut">
              <a:rPr lang="en-US" smtClean="0"/>
              <a:pPr/>
              <a:t>7/10/2022</a:t>
            </a:fld>
            <a:endParaRPr lang="en-US" dirty="0"/>
          </a:p>
        </p:txBody>
      </p:sp>
      <p:sp>
        <p:nvSpPr>
          <p:cNvPr id="10" name="Footer Placeholder 9"/>
          <p:cNvSpPr>
            <a:spLocks noGrp="1"/>
          </p:cNvSpPr>
          <p:nvPr>
            <p:ph type="ftr" sz="quarter" idx="3"/>
          </p:nvPr>
        </p:nvSpPr>
        <p:spPr>
          <a:xfrm>
            <a:off x="2844800" y="6203667"/>
            <a:ext cx="4775200" cy="384048"/>
          </a:xfrm>
          <a:prstGeom prst="rect">
            <a:avLst/>
          </a:prstGeom>
        </p:spPr>
        <p:txBody>
          <a:bodyPr vert="horz" anchor="ctr" anchorCtr="0"/>
          <a:lstStyle>
            <a:lvl1pPr algn="r" eaLnBrk="1" latinLnBrk="0" hangingPunct="1">
              <a:defRPr kumimoji="0" sz="1200">
                <a:solidFill>
                  <a:schemeClr val="tx2"/>
                </a:solidFill>
              </a:defRPr>
            </a:lvl1pPr>
          </a:lstStyle>
          <a:p>
            <a:endParaRPr lang="en-US" dirty="0"/>
          </a:p>
        </p:txBody>
      </p:sp>
      <p:sp>
        <p:nvSpPr>
          <p:cNvPr id="22" name="Slide Number Placeholder 21"/>
          <p:cNvSpPr>
            <a:spLocks noGrp="1"/>
          </p:cNvSpPr>
          <p:nvPr>
            <p:ph type="sldNum" sz="quarter" idx="4"/>
          </p:nvPr>
        </p:nvSpPr>
        <p:spPr>
          <a:xfrm>
            <a:off x="11214100" y="6181531"/>
            <a:ext cx="8128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D57F1E4F-1CFF-5643-939E-217C01CDF565}" type="slidenum">
              <a:rPr lang="en-US" smtClean="0"/>
              <a:pPr/>
              <a:t>‹#›</a:t>
            </a:fld>
            <a:endParaRPr lang="en-US" dirty="0"/>
          </a:p>
        </p:txBody>
      </p:sp>
      <p:sp>
        <p:nvSpPr>
          <p:cNvPr id="5" name="Title Placeholder 4"/>
          <p:cNvSpPr>
            <a:spLocks noGrp="1"/>
          </p:cNvSpPr>
          <p:nvPr>
            <p:ph type="title"/>
          </p:nvPr>
        </p:nvSpPr>
        <p:spPr>
          <a:xfrm>
            <a:off x="609600" y="152400"/>
            <a:ext cx="10972800" cy="1219200"/>
          </a:xfrm>
          <a:prstGeom prst="rect">
            <a:avLst/>
          </a:prstGeom>
          <a:ln w="6350" cap="rnd">
            <a:noFill/>
          </a:ln>
        </p:spPr>
        <p:txBody>
          <a:bodyPr vert="horz" anchor="b" anchorCtr="0">
            <a:normAutofit/>
          </a:bodyPr>
          <a:lstStyle/>
          <a:p>
            <a:r>
              <a:rPr kumimoji="0" lang="en-US"/>
              <a:t>Click to edit Master title style</a:t>
            </a:r>
          </a:p>
        </p:txBody>
      </p:sp>
    </p:spTree>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6.jpg"/><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rticlecity.com/" TargetMode="External"/><Relationship Id="rId2" Type="http://schemas.openxmlformats.org/officeDocument/2006/relationships/hyperlink" Target="https://www.healthifyme.com/in/" TargetMode="External"/><Relationship Id="rId1" Type="http://schemas.openxmlformats.org/officeDocument/2006/relationships/slideLayout" Target="../slideLayouts/slideLayout2.xml"/><Relationship Id="rId6" Type="http://schemas.openxmlformats.org/officeDocument/2006/relationships/hyperlink" Target="https://pixabay.com/" TargetMode="External"/><Relationship Id="rId5" Type="http://schemas.openxmlformats.org/officeDocument/2006/relationships/hyperlink" Target="https://www.livestrong.com/" TargetMode="External"/><Relationship Id="rId4" Type="http://schemas.openxmlformats.org/officeDocument/2006/relationships/hyperlink" Target="https://www.fitnessblende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31D475F-D68A-4445-A4BE-342F899BDE11}"/>
              </a:ext>
            </a:extLst>
          </p:cNvPr>
          <p:cNvSpPr>
            <a:spLocks noGrp="1"/>
          </p:cNvSpPr>
          <p:nvPr>
            <p:ph type="subTitle" idx="1"/>
          </p:nvPr>
        </p:nvSpPr>
        <p:spPr>
          <a:xfrm>
            <a:off x="2831977" y="1748901"/>
            <a:ext cx="6942338" cy="3195961"/>
          </a:xfrm>
        </p:spPr>
        <p:txBody>
          <a:bodyPr>
            <a:normAutofit/>
          </a:bodyPr>
          <a:lstStyle/>
          <a:p>
            <a:pPr algn="l"/>
            <a:r>
              <a:rPr lang="en-IN" sz="2400" dirty="0"/>
              <a:t>                  Project based learning</a:t>
            </a:r>
          </a:p>
          <a:p>
            <a:pPr algn="l"/>
            <a:r>
              <a:rPr lang="en-IN" sz="2400" dirty="0"/>
              <a:t>              Project name : Fitness website</a:t>
            </a:r>
          </a:p>
          <a:p>
            <a:pPr algn="l"/>
            <a:r>
              <a:rPr lang="en-IN" sz="2400" dirty="0"/>
              <a:t>                      Group members:</a:t>
            </a:r>
          </a:p>
          <a:p>
            <a:pPr algn="l"/>
            <a:r>
              <a:rPr lang="en-IN" sz="2400" dirty="0"/>
              <a:t>         </a:t>
            </a:r>
          </a:p>
          <a:p>
            <a:pPr algn="l"/>
            <a:endParaRPr lang="en-IN" sz="2400" dirty="0"/>
          </a:p>
          <a:p>
            <a:endParaRPr lang="en-IN" sz="2400" dirty="0"/>
          </a:p>
          <a:p>
            <a:endParaRPr lang="en-IN" sz="2400" dirty="0"/>
          </a:p>
        </p:txBody>
      </p:sp>
      <p:sp>
        <p:nvSpPr>
          <p:cNvPr id="2" name="Title 1">
            <a:extLst>
              <a:ext uri="{FF2B5EF4-FFF2-40B4-BE49-F238E27FC236}">
                <a16:creationId xmlns:a16="http://schemas.microsoft.com/office/drawing/2014/main" id="{1492BCE0-1403-427D-9AD0-35546CFF07E6}"/>
              </a:ext>
            </a:extLst>
          </p:cNvPr>
          <p:cNvSpPr>
            <a:spLocks noGrp="1"/>
          </p:cNvSpPr>
          <p:nvPr>
            <p:ph type="ctrTitle"/>
          </p:nvPr>
        </p:nvSpPr>
        <p:spPr>
          <a:xfrm>
            <a:off x="596283" y="661963"/>
            <a:ext cx="10999433" cy="507835"/>
          </a:xfrm>
        </p:spPr>
        <p:txBody>
          <a:bodyPr>
            <a:normAutofit fontScale="90000"/>
          </a:bodyPr>
          <a:lstStyle/>
          <a:p>
            <a:r>
              <a:rPr lang="en-IN" dirty="0"/>
              <a:t>Pune institute of computer technology</a:t>
            </a:r>
          </a:p>
        </p:txBody>
      </p:sp>
      <p:graphicFrame>
        <p:nvGraphicFramePr>
          <p:cNvPr id="4" name="Table 3">
            <a:extLst>
              <a:ext uri="{FF2B5EF4-FFF2-40B4-BE49-F238E27FC236}">
                <a16:creationId xmlns:a16="http://schemas.microsoft.com/office/drawing/2014/main" id="{3E3E7D2E-0E4A-4B82-8611-F8620DE9DAEC}"/>
              </a:ext>
            </a:extLst>
          </p:cNvPr>
          <p:cNvGraphicFramePr>
            <a:graphicFrameLocks noGrp="1"/>
          </p:cNvGraphicFramePr>
          <p:nvPr>
            <p:extLst>
              <p:ext uri="{D42A27DB-BD31-4B8C-83A1-F6EECF244321}">
                <p14:modId xmlns:p14="http://schemas.microsoft.com/office/powerpoint/2010/main" val="799413024"/>
              </p:ext>
            </p:extLst>
          </p:nvPr>
        </p:nvGraphicFramePr>
        <p:xfrm>
          <a:off x="4231885" y="3783838"/>
          <a:ext cx="3794760" cy="2590800"/>
        </p:xfrm>
        <a:graphic>
          <a:graphicData uri="http://schemas.openxmlformats.org/drawingml/2006/table">
            <a:tbl>
              <a:tblPr/>
              <a:tblGrid>
                <a:gridCol w="701040">
                  <a:extLst>
                    <a:ext uri="{9D8B030D-6E8A-4147-A177-3AD203B41FA5}">
                      <a16:colId xmlns:a16="http://schemas.microsoft.com/office/drawing/2014/main" val="1984209333"/>
                    </a:ext>
                  </a:extLst>
                </a:gridCol>
                <a:gridCol w="2324100">
                  <a:extLst>
                    <a:ext uri="{9D8B030D-6E8A-4147-A177-3AD203B41FA5}">
                      <a16:colId xmlns:a16="http://schemas.microsoft.com/office/drawing/2014/main" val="4132624484"/>
                    </a:ext>
                  </a:extLst>
                </a:gridCol>
                <a:gridCol w="769620">
                  <a:extLst>
                    <a:ext uri="{9D8B030D-6E8A-4147-A177-3AD203B41FA5}">
                      <a16:colId xmlns:a16="http://schemas.microsoft.com/office/drawing/2014/main" val="2283226438"/>
                    </a:ext>
                  </a:extLst>
                </a:gridCol>
              </a:tblGrid>
              <a:tr h="762000">
                <a:tc>
                  <a:txBody>
                    <a:bodyPr/>
                    <a:lstStyle/>
                    <a:p>
                      <a:pPr algn="ctr" rtl="0" fontAlgn="base"/>
                      <a:r>
                        <a:rPr lang="en-US" sz="1400" b="1" i="0" dirty="0">
                          <a:effectLst/>
                          <a:latin typeface="Calibri" panose="020F0502020204030204" pitchFamily="34" charset="0"/>
                        </a:rPr>
                        <a:t>Sr. No.</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dirty="0">
                          <a:effectLst/>
                          <a:latin typeface="Calibri" panose="020F0502020204030204" pitchFamily="34" charset="0"/>
                        </a:rPr>
                        <a:t>Name of Student</a:t>
                      </a:r>
                      <a:r>
                        <a:rPr lang="en-US" sz="1400" b="0" i="0" dirty="0">
                          <a:effectLst/>
                          <a:latin typeface="Calibri" panose="020F0502020204030204" pitchFamily="34" charset="0"/>
                        </a:rPr>
                        <a:t>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400" b="1" i="0">
                          <a:effectLst/>
                          <a:latin typeface="Calibri" panose="020F0502020204030204" pitchFamily="34" charset="0"/>
                        </a:rPr>
                        <a:t>Roll No</a:t>
                      </a:r>
                      <a:r>
                        <a:rPr lang="en-US" sz="1400" b="0" i="0">
                          <a:effectLst/>
                          <a:latin typeface="Calibri" panose="020F0502020204030204" pitchFamily="34" charset="0"/>
                        </a:rPr>
                        <a:t>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917010"/>
                  </a:ext>
                </a:extLst>
              </a:tr>
              <a:tr h="365760">
                <a:tc>
                  <a:txBody>
                    <a:bodyPr/>
                    <a:lstStyle/>
                    <a:p>
                      <a:pPr algn="ctr" rtl="0" fontAlgn="base">
                        <a:buFont typeface="+mj-lt"/>
                        <a:buAutoNum type="arabicPeriod"/>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Tejal Kolhe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10569 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127134"/>
                  </a:ext>
                </a:extLst>
              </a:tr>
              <a:tr h="365760">
                <a:tc>
                  <a:txBody>
                    <a:bodyPr/>
                    <a:lstStyle/>
                    <a:p>
                      <a:pPr algn="ctr" rtl="0" fontAlgn="base">
                        <a:buFont typeface="+mj-lt"/>
                        <a:buAutoNum type="arabicPeriod" startAt="2"/>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Akshay Pachkate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10551 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564705"/>
                  </a:ext>
                </a:extLst>
              </a:tr>
              <a:tr h="365760">
                <a:tc>
                  <a:txBody>
                    <a:bodyPr/>
                    <a:lstStyle/>
                    <a:p>
                      <a:pPr algn="ctr" rtl="0" fontAlgn="base">
                        <a:buFont typeface="+mj-lt"/>
                        <a:buAutoNum type="arabicPeriod" startAt="3"/>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Viraj Kakade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10553 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1134637"/>
                  </a:ext>
                </a:extLst>
              </a:tr>
              <a:tr h="365760">
                <a:tc>
                  <a:txBody>
                    <a:bodyPr/>
                    <a:lstStyle/>
                    <a:p>
                      <a:pPr algn="ctr" rtl="0" fontAlgn="base">
                        <a:buFont typeface="+mj-lt"/>
                        <a:buAutoNum type="arabicPeriod" startAt="4"/>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Shreya Repale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10559 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32520528"/>
                  </a:ext>
                </a:extLst>
              </a:tr>
              <a:tr h="365760">
                <a:tc>
                  <a:txBody>
                    <a:bodyPr/>
                    <a:lstStyle/>
                    <a:p>
                      <a:pPr algn="ctr" rtl="0" fontAlgn="base">
                        <a:buFont typeface="+mj-lt"/>
                        <a:buAutoNum type="arabicPeriod" startAt="5"/>
                      </a:pPr>
                      <a:r>
                        <a:rPr lang="en-US" sz="1200" b="1" i="0">
                          <a:effectLst/>
                          <a:latin typeface="Calibri" panose="020F0502020204030204" pitchFamily="34" charset="0"/>
                        </a:rPr>
                        <a:t> </a:t>
                      </a: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a:effectLst/>
                          <a:latin typeface="Calibri" panose="020F0502020204030204" pitchFamily="34" charset="0"/>
                        </a:rPr>
                        <a:t>Parth Deshmukh </a:t>
                      </a:r>
                      <a:endParaRPr lang="en-US" b="0" i="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ctr" rtl="0" fontAlgn="base"/>
                      <a:r>
                        <a:rPr lang="en-US" sz="1200" b="0" i="0" dirty="0">
                          <a:effectLst/>
                          <a:latin typeface="Calibri" panose="020F0502020204030204" pitchFamily="34" charset="0"/>
                        </a:rPr>
                        <a:t>10560 </a:t>
                      </a:r>
                      <a:endParaRPr lang="en-US" b="0" i="0" dirty="0">
                        <a:effectLst/>
                      </a:endParaRPr>
                    </a:p>
                  </a:txBody>
                  <a:tcP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7140709"/>
                  </a:ext>
                </a:extLst>
              </a:tr>
            </a:tbl>
          </a:graphicData>
        </a:graphic>
      </p:graphicFrame>
    </p:spTree>
    <p:extLst>
      <p:ext uri="{BB962C8B-B14F-4D97-AF65-F5344CB8AC3E}">
        <p14:creationId xmlns:p14="http://schemas.microsoft.com/office/powerpoint/2010/main" val="4136830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home3">
            <a:extLst>
              <a:ext uri="{FF2B5EF4-FFF2-40B4-BE49-F238E27FC236}">
                <a16:creationId xmlns:a16="http://schemas.microsoft.com/office/drawing/2014/main" id="{DF202A6E-D63D-417F-A6BA-726475F3D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6298" y="3990068"/>
            <a:ext cx="3973813" cy="240823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Home1">
            <a:extLst>
              <a:ext uri="{FF2B5EF4-FFF2-40B4-BE49-F238E27FC236}">
                <a16:creationId xmlns:a16="http://schemas.microsoft.com/office/drawing/2014/main" id="{3D65F4E2-2057-43E3-8158-340D7549ED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09" y="1039029"/>
            <a:ext cx="3973813" cy="25559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ome2">
            <a:extLst>
              <a:ext uri="{FF2B5EF4-FFF2-40B4-BE49-F238E27FC236}">
                <a16:creationId xmlns:a16="http://schemas.microsoft.com/office/drawing/2014/main" id="{54FE196B-B083-4DCE-B682-534B8C5471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5646" y="979411"/>
            <a:ext cx="3355759" cy="25559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B1A46BC0-7266-486B-A5E2-80A484CC883F}"/>
              </a:ext>
            </a:extLst>
          </p:cNvPr>
          <p:cNvSpPr>
            <a:spLocks noChangeArrowheads="1"/>
          </p:cNvSpPr>
          <p:nvPr/>
        </p:nvSpPr>
        <p:spPr bwMode="auto">
          <a:xfrm>
            <a:off x="887768" y="398129"/>
            <a:ext cx="319991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Designing the home page</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658BA2D0-EEF6-4BAE-B67A-6F3E62E8E85E}"/>
              </a:ext>
            </a:extLst>
          </p:cNvPr>
          <p:cNvSpPr>
            <a:spLocks noChangeArrowheads="1"/>
          </p:cNvSpPr>
          <p:nvPr/>
        </p:nvSpPr>
        <p:spPr bwMode="auto">
          <a:xfrm>
            <a:off x="4771505" y="1162834"/>
            <a:ext cx="335575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First of all, the purpose of home page was decided and accordingly the home consists of different sections that can help the user to explore different regions of our website.</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58B3A51A-FFBD-4357-969D-9BB79E0CFBC6}"/>
              </a:ext>
            </a:extLst>
          </p:cNvPr>
          <p:cNvSpPr>
            <a:spLocks noChangeArrowheads="1"/>
          </p:cNvSpPr>
          <p:nvPr/>
        </p:nvSpPr>
        <p:spPr bwMode="auto">
          <a:xfrm>
            <a:off x="97655" y="29544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a:extLst>
              <a:ext uri="{FF2B5EF4-FFF2-40B4-BE49-F238E27FC236}">
                <a16:creationId xmlns:a16="http://schemas.microsoft.com/office/drawing/2014/main" id="{40D98399-C62E-4B99-A413-90E4789B9E0D}"/>
              </a:ext>
            </a:extLst>
          </p:cNvPr>
          <p:cNvSpPr/>
          <p:nvPr/>
        </p:nvSpPr>
        <p:spPr>
          <a:xfrm>
            <a:off x="712530" y="4253547"/>
            <a:ext cx="3571782" cy="1477328"/>
          </a:xfrm>
          <a:prstGeom prst="rect">
            <a:avLst/>
          </a:prstGeom>
        </p:spPr>
        <p:txBody>
          <a:bodyPr wrap="square">
            <a:spAutoFit/>
          </a:bodyPr>
          <a:lstStyle/>
          <a:p>
            <a:pPr marL="285750" lvl="0" indent="-285750" defTabSz="91440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It gives the user a basic idea of the website. It tells the user that what we are providing and what is goal of our website. </a:t>
            </a:r>
            <a:endParaRPr lang="en-US" altLang="en-US" dirty="0">
              <a:latin typeface="Arial" panose="020B0604020202020204" pitchFamily="34" charset="0"/>
            </a:endParaRPr>
          </a:p>
        </p:txBody>
      </p:sp>
      <p:sp>
        <p:nvSpPr>
          <p:cNvPr id="7" name="Rectangle 6">
            <a:extLst>
              <a:ext uri="{FF2B5EF4-FFF2-40B4-BE49-F238E27FC236}">
                <a16:creationId xmlns:a16="http://schemas.microsoft.com/office/drawing/2014/main" id="{1BD99ADB-8164-401F-B0CF-8527A7045D6F}"/>
              </a:ext>
            </a:extLst>
          </p:cNvPr>
          <p:cNvSpPr/>
          <p:nvPr/>
        </p:nvSpPr>
        <p:spPr>
          <a:xfrm>
            <a:off x="8562097" y="4161554"/>
            <a:ext cx="3229922" cy="1477328"/>
          </a:xfrm>
          <a:prstGeom prst="rect">
            <a:avLst/>
          </a:prstGeom>
        </p:spPr>
        <p:txBody>
          <a:bodyPr wrap="square">
            <a:spAutoFit/>
          </a:bodyPr>
          <a:lstStyle/>
          <a:p>
            <a:pPr marL="285750" indent="-285750">
              <a:buFont typeface="Arial" panose="020B0604020202020204" pitchFamily="34" charset="0"/>
              <a:buChar char="•"/>
            </a:pPr>
            <a:r>
              <a:rPr lang="en-US" altLang="en-US" dirty="0">
                <a:latin typeface="Arial" panose="020B0604020202020204" pitchFamily="34" charset="0"/>
                <a:ea typeface="Times New Roman" panose="02020603050405020304" pitchFamily="18" charset="0"/>
              </a:rPr>
              <a:t>The home page has a beautiful user interface and is designed in such a way that it attracts the user towards the website. </a:t>
            </a:r>
            <a:endParaRPr lang="en-IN" dirty="0"/>
          </a:p>
        </p:txBody>
      </p:sp>
    </p:spTree>
    <p:extLst>
      <p:ext uri="{BB962C8B-B14F-4D97-AF65-F5344CB8AC3E}">
        <p14:creationId xmlns:p14="http://schemas.microsoft.com/office/powerpoint/2010/main" val="228214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C5ACA4-2E87-40C3-88F2-1F9854E51C73}"/>
              </a:ext>
            </a:extLst>
          </p:cNvPr>
          <p:cNvPicPr>
            <a:picLocks noChangeAspect="1"/>
          </p:cNvPicPr>
          <p:nvPr/>
        </p:nvPicPr>
        <p:blipFill>
          <a:blip r:embed="rId2"/>
          <a:stretch>
            <a:fillRect/>
          </a:stretch>
        </p:blipFill>
        <p:spPr>
          <a:xfrm>
            <a:off x="754602" y="1005396"/>
            <a:ext cx="4003829" cy="2590060"/>
          </a:xfrm>
          <a:prstGeom prst="rect">
            <a:avLst/>
          </a:prstGeom>
        </p:spPr>
      </p:pic>
      <p:pic>
        <p:nvPicPr>
          <p:cNvPr id="5" name="Picture 4">
            <a:extLst>
              <a:ext uri="{FF2B5EF4-FFF2-40B4-BE49-F238E27FC236}">
                <a16:creationId xmlns:a16="http://schemas.microsoft.com/office/drawing/2014/main" id="{62F1E0F2-9599-4788-8CD2-8F6B2BDC627D}"/>
              </a:ext>
            </a:extLst>
          </p:cNvPr>
          <p:cNvPicPr>
            <a:picLocks noChangeAspect="1"/>
          </p:cNvPicPr>
          <p:nvPr/>
        </p:nvPicPr>
        <p:blipFill>
          <a:blip r:embed="rId3"/>
          <a:stretch>
            <a:fillRect/>
          </a:stretch>
        </p:blipFill>
        <p:spPr>
          <a:xfrm>
            <a:off x="6764784" y="1005396"/>
            <a:ext cx="3799643" cy="2519039"/>
          </a:xfrm>
          <a:prstGeom prst="rect">
            <a:avLst/>
          </a:prstGeom>
        </p:spPr>
      </p:pic>
      <p:sp>
        <p:nvSpPr>
          <p:cNvPr id="6" name="Rectangle 5">
            <a:extLst>
              <a:ext uri="{FF2B5EF4-FFF2-40B4-BE49-F238E27FC236}">
                <a16:creationId xmlns:a16="http://schemas.microsoft.com/office/drawing/2014/main" id="{3F34DFFF-3CFA-4616-BC6B-FA0156261F65}"/>
              </a:ext>
            </a:extLst>
          </p:cNvPr>
          <p:cNvSpPr/>
          <p:nvPr/>
        </p:nvSpPr>
        <p:spPr>
          <a:xfrm>
            <a:off x="2028047" y="3798733"/>
            <a:ext cx="1456937" cy="369332"/>
          </a:xfrm>
          <a:prstGeom prst="rect">
            <a:avLst/>
          </a:prstGeom>
        </p:spPr>
        <p:txBody>
          <a:bodyPr wrap="none">
            <a:spAutoFit/>
          </a:bodyPr>
          <a:lstStyle/>
          <a:p>
            <a:r>
              <a:rPr lang="en-US" dirty="0"/>
              <a:t>Initial layout</a:t>
            </a:r>
          </a:p>
        </p:txBody>
      </p:sp>
      <p:sp>
        <p:nvSpPr>
          <p:cNvPr id="7" name="Rectangle 6">
            <a:extLst>
              <a:ext uri="{FF2B5EF4-FFF2-40B4-BE49-F238E27FC236}">
                <a16:creationId xmlns:a16="http://schemas.microsoft.com/office/drawing/2014/main" id="{809445CB-F128-4A10-B8E5-39A131EA7FBD}"/>
              </a:ext>
            </a:extLst>
          </p:cNvPr>
          <p:cNvSpPr/>
          <p:nvPr/>
        </p:nvSpPr>
        <p:spPr>
          <a:xfrm>
            <a:off x="8188850" y="3697094"/>
            <a:ext cx="1353704" cy="369332"/>
          </a:xfrm>
          <a:prstGeom prst="rect">
            <a:avLst/>
          </a:prstGeom>
        </p:spPr>
        <p:txBody>
          <a:bodyPr wrap="square">
            <a:spAutoFit/>
          </a:bodyPr>
          <a:lstStyle/>
          <a:p>
            <a:r>
              <a:rPr lang="en-US" dirty="0"/>
              <a:t>Final layout</a:t>
            </a:r>
          </a:p>
        </p:txBody>
      </p:sp>
      <p:sp>
        <p:nvSpPr>
          <p:cNvPr id="8" name="Rectangle 7">
            <a:extLst>
              <a:ext uri="{FF2B5EF4-FFF2-40B4-BE49-F238E27FC236}">
                <a16:creationId xmlns:a16="http://schemas.microsoft.com/office/drawing/2014/main" id="{38A9CCB0-9767-4AC1-8363-65C2F3F8927F}"/>
              </a:ext>
            </a:extLst>
          </p:cNvPr>
          <p:cNvSpPr/>
          <p:nvPr/>
        </p:nvSpPr>
        <p:spPr>
          <a:xfrm>
            <a:off x="1265611" y="4461028"/>
            <a:ext cx="9769333" cy="1200329"/>
          </a:xfrm>
          <a:prstGeom prst="rect">
            <a:avLst/>
          </a:prstGeom>
        </p:spPr>
        <p:txBody>
          <a:bodyPr wrap="square">
            <a:spAutoFit/>
          </a:bodyPr>
          <a:lstStyle/>
          <a:p>
            <a:pPr marL="285750" indent="-285750">
              <a:buFont typeface="Wingdings" panose="05000000000000000000" pitchFamily="2" charset="2"/>
              <a:buChar char="v"/>
            </a:pPr>
            <a:r>
              <a:rPr lang="en-US" dirty="0"/>
              <a:t>Selection of the background image was one of the important decision as it was going to have a </a:t>
            </a:r>
          </a:p>
          <a:p>
            <a:r>
              <a:rPr lang="en-US" dirty="0"/>
              <a:t>     great impact on the perspective of the user towards our website. </a:t>
            </a:r>
          </a:p>
          <a:p>
            <a:pPr marL="285750" indent="-285750">
              <a:buFont typeface="Wingdings" panose="05000000000000000000" pitchFamily="2" charset="2"/>
              <a:buChar char="v"/>
            </a:pPr>
            <a:r>
              <a:rPr lang="en-US" dirty="0"/>
              <a:t>So, number of background images were sorted and the best image was selected as the background Image of the home page.</a:t>
            </a:r>
          </a:p>
        </p:txBody>
      </p:sp>
    </p:spTree>
    <p:extLst>
      <p:ext uri="{BB962C8B-B14F-4D97-AF65-F5344CB8AC3E}">
        <p14:creationId xmlns:p14="http://schemas.microsoft.com/office/powerpoint/2010/main" val="924835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19D805-61FC-42F6-A732-C9BB7D3383E5}"/>
              </a:ext>
            </a:extLst>
          </p:cNvPr>
          <p:cNvSpPr/>
          <p:nvPr/>
        </p:nvSpPr>
        <p:spPr>
          <a:xfrm>
            <a:off x="473475" y="495777"/>
            <a:ext cx="6096000" cy="498663"/>
          </a:xfrm>
          <a:prstGeom prst="rect">
            <a:avLst/>
          </a:prstGeom>
        </p:spPr>
        <p:txBody>
          <a:bodyPr>
            <a:spAutoFit/>
          </a:bodyPr>
          <a:lstStyle/>
          <a:p>
            <a:pPr marL="742950" indent="-285750">
              <a:lnSpc>
                <a:spcPct val="150000"/>
              </a:lnSpc>
              <a:spcAft>
                <a:spcPts val="0"/>
              </a:spcAft>
              <a:buFont typeface="Wingdings" panose="05000000000000000000" pitchFamily="2" charset="2"/>
              <a:buChar char="Ø"/>
            </a:pPr>
            <a:r>
              <a:rPr lang="en-IN" sz="2000" dirty="0">
                <a:latin typeface="Times New Roman" panose="02020603050405020304" pitchFamily="18" charset="0"/>
                <a:ea typeface="Times New Roman" panose="02020603050405020304" pitchFamily="18" charset="0"/>
              </a:rPr>
              <a:t> </a:t>
            </a:r>
            <a:r>
              <a:rPr lang="en-IN" sz="2000" b="1" dirty="0">
                <a:latin typeface="Times New Roman" panose="02020603050405020304" pitchFamily="18" charset="0"/>
                <a:ea typeface="Times New Roman" panose="02020603050405020304" pitchFamily="18" charset="0"/>
              </a:rPr>
              <a:t>Rejections for the home page</a:t>
            </a:r>
          </a:p>
        </p:txBody>
      </p:sp>
      <p:sp>
        <p:nvSpPr>
          <p:cNvPr id="3" name="Rectangle 2">
            <a:extLst>
              <a:ext uri="{FF2B5EF4-FFF2-40B4-BE49-F238E27FC236}">
                <a16:creationId xmlns:a16="http://schemas.microsoft.com/office/drawing/2014/main" id="{5476C759-9E38-43FC-93C0-31A237D575C9}"/>
              </a:ext>
            </a:extLst>
          </p:cNvPr>
          <p:cNvSpPr/>
          <p:nvPr/>
        </p:nvSpPr>
        <p:spPr>
          <a:xfrm>
            <a:off x="2968101" y="3993579"/>
            <a:ext cx="6096000" cy="2030428"/>
          </a:xfrm>
          <a:prstGeom prst="rect">
            <a:avLst/>
          </a:prstGeom>
        </p:spPr>
        <p:txBody>
          <a:bodyPr>
            <a:spAutoFit/>
          </a:bodyPr>
          <a:lstStyle/>
          <a:p>
            <a:pPr marL="742950" indent="-285750">
              <a:lnSpc>
                <a:spcPct val="150000"/>
              </a:lnSpc>
              <a:spcAft>
                <a:spcPts val="0"/>
              </a:spcAft>
              <a:buFont typeface="Arial" panose="020B0604020202020204" pitchFamily="34" charset="0"/>
              <a:buChar char="•"/>
            </a:pPr>
            <a:r>
              <a:rPr lang="en-IN" dirty="0">
                <a:latin typeface="Times New Roman" panose="02020603050405020304" pitchFamily="18" charset="0"/>
                <a:ea typeface="Times New Roman" panose="02020603050405020304" pitchFamily="18" charset="0"/>
              </a:rPr>
              <a:t>Login page:</a:t>
            </a:r>
          </a:p>
          <a:p>
            <a:pPr marL="457200">
              <a:lnSpc>
                <a:spcPct val="150000"/>
              </a:lnSpc>
              <a:spcAft>
                <a:spcPts val="0"/>
              </a:spcAft>
            </a:pPr>
            <a:r>
              <a:rPr lang="en-IN" sz="1700" dirty="0">
                <a:latin typeface="Times New Roman" panose="02020603050405020304" pitchFamily="18" charset="0"/>
                <a:ea typeface="Times New Roman" panose="02020603050405020304" pitchFamily="18" charset="0"/>
              </a:rPr>
              <a:t>There are some websites that allow only those people to access there websites who have already registered in their website but we want everyone to use our website without any registration as are ultimate goal is to provide information to the user</a:t>
            </a:r>
          </a:p>
        </p:txBody>
      </p:sp>
      <p:pic>
        <p:nvPicPr>
          <p:cNvPr id="5" name="Picture 4">
            <a:extLst>
              <a:ext uri="{FF2B5EF4-FFF2-40B4-BE49-F238E27FC236}">
                <a16:creationId xmlns:a16="http://schemas.microsoft.com/office/drawing/2014/main" id="{BB83AD51-26D4-4B14-B01D-24BBE60F51E3}"/>
              </a:ext>
            </a:extLst>
          </p:cNvPr>
          <p:cNvPicPr>
            <a:picLocks noChangeAspect="1"/>
          </p:cNvPicPr>
          <p:nvPr/>
        </p:nvPicPr>
        <p:blipFill>
          <a:blip r:embed="rId2"/>
          <a:stretch>
            <a:fillRect/>
          </a:stretch>
        </p:blipFill>
        <p:spPr>
          <a:xfrm>
            <a:off x="831542" y="1261476"/>
            <a:ext cx="4685904" cy="2635821"/>
          </a:xfrm>
          <a:prstGeom prst="rect">
            <a:avLst/>
          </a:prstGeom>
        </p:spPr>
      </p:pic>
      <p:pic>
        <p:nvPicPr>
          <p:cNvPr id="7" name="Picture 6">
            <a:extLst>
              <a:ext uri="{FF2B5EF4-FFF2-40B4-BE49-F238E27FC236}">
                <a16:creationId xmlns:a16="http://schemas.microsoft.com/office/drawing/2014/main" id="{FB2CEFF0-D6D2-480C-ADC7-478CE13ACD46}"/>
              </a:ext>
            </a:extLst>
          </p:cNvPr>
          <p:cNvPicPr>
            <a:picLocks noChangeAspect="1"/>
          </p:cNvPicPr>
          <p:nvPr/>
        </p:nvPicPr>
        <p:blipFill>
          <a:blip r:embed="rId3"/>
          <a:stretch>
            <a:fillRect/>
          </a:stretch>
        </p:blipFill>
        <p:spPr>
          <a:xfrm>
            <a:off x="6569475" y="1208765"/>
            <a:ext cx="4685906" cy="2635822"/>
          </a:xfrm>
          <a:prstGeom prst="rect">
            <a:avLst/>
          </a:prstGeom>
        </p:spPr>
      </p:pic>
    </p:spTree>
    <p:extLst>
      <p:ext uri="{BB962C8B-B14F-4D97-AF65-F5344CB8AC3E}">
        <p14:creationId xmlns:p14="http://schemas.microsoft.com/office/powerpoint/2010/main" val="2380568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AA9CDA-AEBB-4CBE-B046-C109FD1FB050}"/>
              </a:ext>
            </a:extLst>
          </p:cNvPr>
          <p:cNvSpPr/>
          <p:nvPr/>
        </p:nvSpPr>
        <p:spPr>
          <a:xfrm>
            <a:off x="961748" y="453201"/>
            <a:ext cx="6096000" cy="918200"/>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Designing the nutrition page</a:t>
            </a: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spcAft>
                <a:spcPts val="0"/>
              </a:spcAft>
            </a:pPr>
            <a:r>
              <a:rPr lang="en-US" b="1" dirty="0">
                <a:latin typeface="Arial" panose="020B0604020202020204" pitchFamily="34" charset="0"/>
                <a:ea typeface="Times New Roman" panose="02020603050405020304" pitchFamily="18" charset="0"/>
                <a:cs typeface="Arial" panose="020B0604020202020204" pitchFamily="34" charset="0"/>
              </a:rPr>
              <a:t> </a:t>
            </a:r>
            <a:endParaRPr lang="en-IN" sz="16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3EEB0A4B-2CA3-43DF-BFA8-32245D5C4DDC}"/>
              </a:ext>
            </a:extLst>
          </p:cNvPr>
          <p:cNvPicPr>
            <a:picLocks noChangeAspect="1"/>
          </p:cNvPicPr>
          <p:nvPr/>
        </p:nvPicPr>
        <p:blipFill>
          <a:blip r:embed="rId2"/>
          <a:stretch>
            <a:fillRect/>
          </a:stretch>
        </p:blipFill>
        <p:spPr>
          <a:xfrm>
            <a:off x="6096000" y="2605724"/>
            <a:ext cx="4240566" cy="2385318"/>
          </a:xfrm>
          <a:prstGeom prst="rect">
            <a:avLst/>
          </a:prstGeom>
        </p:spPr>
      </p:pic>
      <p:pic>
        <p:nvPicPr>
          <p:cNvPr id="6" name="Picture 5">
            <a:extLst>
              <a:ext uri="{FF2B5EF4-FFF2-40B4-BE49-F238E27FC236}">
                <a16:creationId xmlns:a16="http://schemas.microsoft.com/office/drawing/2014/main" id="{1BC39219-B803-4585-A903-0436B25803D1}"/>
              </a:ext>
            </a:extLst>
          </p:cNvPr>
          <p:cNvPicPr>
            <a:picLocks noChangeAspect="1"/>
          </p:cNvPicPr>
          <p:nvPr/>
        </p:nvPicPr>
        <p:blipFill>
          <a:blip r:embed="rId3"/>
          <a:stretch>
            <a:fillRect/>
          </a:stretch>
        </p:blipFill>
        <p:spPr>
          <a:xfrm>
            <a:off x="1040270" y="2605723"/>
            <a:ext cx="4240567" cy="2385319"/>
          </a:xfrm>
          <a:prstGeom prst="rect">
            <a:avLst/>
          </a:prstGeom>
        </p:spPr>
      </p:pic>
      <p:sp>
        <p:nvSpPr>
          <p:cNvPr id="7" name="Rectangle 6">
            <a:extLst>
              <a:ext uri="{FF2B5EF4-FFF2-40B4-BE49-F238E27FC236}">
                <a16:creationId xmlns:a16="http://schemas.microsoft.com/office/drawing/2014/main" id="{1483AE4F-47C2-4C00-8249-89F870D5B874}"/>
              </a:ext>
            </a:extLst>
          </p:cNvPr>
          <p:cNvSpPr/>
          <p:nvPr/>
        </p:nvSpPr>
        <p:spPr>
          <a:xfrm>
            <a:off x="1040270" y="1497627"/>
            <a:ext cx="2262224" cy="369332"/>
          </a:xfrm>
          <a:prstGeom prst="rect">
            <a:avLst/>
          </a:prstGeom>
        </p:spPr>
        <p:txBody>
          <a:bodyPr wrap="square">
            <a:spAutoFit/>
          </a:bodyPr>
          <a:lstStyle/>
          <a:p>
            <a:pPr marL="285750" indent="-285750">
              <a:buFont typeface="Arial" panose="020B0604020202020204" pitchFamily="34" charset="0"/>
              <a:buChar char="•"/>
            </a:pPr>
            <a:r>
              <a:rPr lang="en-US" b="1" dirty="0">
                <a:latin typeface="Times New Roman" panose="02020603050405020304" pitchFamily="18" charset="0"/>
              </a:rPr>
              <a:t>HTML output</a:t>
            </a:r>
            <a:endParaRPr lang="en-IN" dirty="0"/>
          </a:p>
        </p:txBody>
      </p:sp>
    </p:spTree>
    <p:extLst>
      <p:ext uri="{BB962C8B-B14F-4D97-AF65-F5344CB8AC3E}">
        <p14:creationId xmlns:p14="http://schemas.microsoft.com/office/powerpoint/2010/main" val="2678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AB1499-D8D4-487E-B2F1-EF74B2D6EA31}"/>
              </a:ext>
            </a:extLst>
          </p:cNvPr>
          <p:cNvSpPr/>
          <p:nvPr/>
        </p:nvSpPr>
        <p:spPr>
          <a:xfrm>
            <a:off x="1438180" y="1038687"/>
            <a:ext cx="5566302" cy="646331"/>
          </a:xfrm>
          <a:prstGeom prst="rect">
            <a:avLst/>
          </a:prstGeom>
        </p:spPr>
        <p:txBody>
          <a:bodyPr wrap="square">
            <a:spAutoFit/>
          </a:bodyPr>
          <a:lstStyle/>
          <a:p>
            <a:pPr marL="285750" indent="-285750">
              <a:buFont typeface="Arial" panose="020B0604020202020204" pitchFamily="34" charset="0"/>
              <a:buChar char="•"/>
            </a:pPr>
            <a:r>
              <a:rPr lang="en-US" b="1" dirty="0" err="1">
                <a:latin typeface="Times New Roman" panose="02020603050405020304" pitchFamily="18" charset="0"/>
              </a:rPr>
              <a:t>css</a:t>
            </a:r>
            <a:r>
              <a:rPr lang="en-US" b="1" dirty="0">
                <a:latin typeface="Times New Roman" panose="02020603050405020304" pitchFamily="18" charset="0"/>
              </a:rPr>
              <a:t> output:</a:t>
            </a:r>
          </a:p>
          <a:p>
            <a:r>
              <a:rPr lang="en-US" b="1" dirty="0">
                <a:latin typeface="Times New Roman" panose="02020603050405020304" pitchFamily="18" charset="0"/>
              </a:rPr>
              <a:t>      The use of </a:t>
            </a:r>
            <a:r>
              <a:rPr lang="en-US" b="1" dirty="0" err="1">
                <a:latin typeface="Times New Roman" panose="02020603050405020304" pitchFamily="18" charset="0"/>
              </a:rPr>
              <a:t>css</a:t>
            </a:r>
            <a:r>
              <a:rPr lang="en-US" b="1" dirty="0">
                <a:latin typeface="Times New Roman" panose="02020603050405020304" pitchFamily="18" charset="0"/>
              </a:rPr>
              <a:t> made the nutrition page beautiful.</a:t>
            </a:r>
            <a:endParaRPr lang="en-IN" dirty="0"/>
          </a:p>
        </p:txBody>
      </p:sp>
      <p:pic>
        <p:nvPicPr>
          <p:cNvPr id="4" name="Picture 3">
            <a:extLst>
              <a:ext uri="{FF2B5EF4-FFF2-40B4-BE49-F238E27FC236}">
                <a16:creationId xmlns:a16="http://schemas.microsoft.com/office/drawing/2014/main" id="{2294197A-66D0-4BE5-B724-065FF3AB3EFB}"/>
              </a:ext>
            </a:extLst>
          </p:cNvPr>
          <p:cNvPicPr>
            <a:picLocks noChangeAspect="1"/>
          </p:cNvPicPr>
          <p:nvPr/>
        </p:nvPicPr>
        <p:blipFill>
          <a:blip r:embed="rId2"/>
          <a:stretch>
            <a:fillRect/>
          </a:stretch>
        </p:blipFill>
        <p:spPr>
          <a:xfrm>
            <a:off x="994300" y="2077375"/>
            <a:ext cx="4500980" cy="3012304"/>
          </a:xfrm>
          <a:prstGeom prst="rect">
            <a:avLst/>
          </a:prstGeom>
        </p:spPr>
      </p:pic>
      <p:pic>
        <p:nvPicPr>
          <p:cNvPr id="6" name="Picture 5">
            <a:extLst>
              <a:ext uri="{FF2B5EF4-FFF2-40B4-BE49-F238E27FC236}">
                <a16:creationId xmlns:a16="http://schemas.microsoft.com/office/drawing/2014/main" id="{798B7D91-0058-4C7B-91CC-A514A88A168D}"/>
              </a:ext>
            </a:extLst>
          </p:cNvPr>
          <p:cNvPicPr>
            <a:picLocks noChangeAspect="1"/>
          </p:cNvPicPr>
          <p:nvPr/>
        </p:nvPicPr>
        <p:blipFill>
          <a:blip r:embed="rId3"/>
          <a:stretch>
            <a:fillRect/>
          </a:stretch>
        </p:blipFill>
        <p:spPr>
          <a:xfrm>
            <a:off x="6294268" y="2077375"/>
            <a:ext cx="4500979" cy="3012304"/>
          </a:xfrm>
          <a:prstGeom prst="rect">
            <a:avLst/>
          </a:prstGeom>
        </p:spPr>
      </p:pic>
    </p:spTree>
    <p:extLst>
      <p:ext uri="{BB962C8B-B14F-4D97-AF65-F5344CB8AC3E}">
        <p14:creationId xmlns:p14="http://schemas.microsoft.com/office/powerpoint/2010/main" val="3150847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92FB84-0098-4BD0-8BFC-A13821C19AB2}"/>
              </a:ext>
            </a:extLst>
          </p:cNvPr>
          <p:cNvSpPr/>
          <p:nvPr/>
        </p:nvSpPr>
        <p:spPr>
          <a:xfrm>
            <a:off x="711796" y="563278"/>
            <a:ext cx="3528530"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rPr>
              <a:t>Designing the workout page</a:t>
            </a:r>
            <a:endParaRPr lang="en-IN" sz="2000" dirty="0"/>
          </a:p>
        </p:txBody>
      </p:sp>
      <p:sp>
        <p:nvSpPr>
          <p:cNvPr id="3" name="Rectangle 2">
            <a:extLst>
              <a:ext uri="{FF2B5EF4-FFF2-40B4-BE49-F238E27FC236}">
                <a16:creationId xmlns:a16="http://schemas.microsoft.com/office/drawing/2014/main" id="{8DF1A536-2E07-476E-9BDC-075296AF1FD1}"/>
              </a:ext>
            </a:extLst>
          </p:cNvPr>
          <p:cNvSpPr/>
          <p:nvPr/>
        </p:nvSpPr>
        <p:spPr>
          <a:xfrm>
            <a:off x="3104225" y="4313933"/>
            <a:ext cx="5983550" cy="1751149"/>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en-US" dirty="0">
                <a:latin typeface="Times New Roman" panose="02020603050405020304" pitchFamily="18" charset="0"/>
                <a:ea typeface="Times New Roman" panose="02020603050405020304" pitchFamily="18" charset="0"/>
              </a:rPr>
              <a:t>This is the interface occurred when the user clicks on the workout section. Different workouts for different parts of the body are been given and as per the interest of user he can access the information.</a:t>
            </a:r>
            <a:endParaRPr lang="en-IN" sz="1600" dirty="0">
              <a:effectLst/>
              <a:latin typeface="Times New Roman" panose="02020603050405020304" pitchFamily="18" charset="0"/>
              <a:ea typeface="Times New Roman" panose="02020603050405020304" pitchFamily="18" charset="0"/>
            </a:endParaRPr>
          </a:p>
        </p:txBody>
      </p:sp>
      <p:pic>
        <p:nvPicPr>
          <p:cNvPr id="4098" name="Picture 2" descr="workout2">
            <a:extLst>
              <a:ext uri="{FF2B5EF4-FFF2-40B4-BE49-F238E27FC236}">
                <a16:creationId xmlns:a16="http://schemas.microsoft.com/office/drawing/2014/main" id="{7E3844B8-8441-4389-BF12-A4153B45F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626" y="1155934"/>
            <a:ext cx="3339108" cy="30432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68A0DBE-87DD-4CF2-8EC2-5E1D94BCE97D}"/>
              </a:ext>
            </a:extLst>
          </p:cNvPr>
          <p:cNvCxnSpPr/>
          <p:nvPr/>
        </p:nvCxnSpPr>
        <p:spPr>
          <a:xfrm>
            <a:off x="5024761" y="2610035"/>
            <a:ext cx="20241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41629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workout html1">
            <a:extLst>
              <a:ext uri="{FF2B5EF4-FFF2-40B4-BE49-F238E27FC236}">
                <a16:creationId xmlns:a16="http://schemas.microsoft.com/office/drawing/2014/main" id="{69FC9A15-46B8-4F10-B8D3-0F557A0FEB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987" y="1874588"/>
            <a:ext cx="3159555" cy="254542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orkout html3">
            <a:extLst>
              <a:ext uri="{FF2B5EF4-FFF2-40B4-BE49-F238E27FC236}">
                <a16:creationId xmlns:a16="http://schemas.microsoft.com/office/drawing/2014/main" id="{ABC68B4F-B2FF-4262-91C9-C8BBF0EC1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458" y="1699502"/>
            <a:ext cx="3096242" cy="26740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7038937-680A-4AD7-AF6B-CAA9C8E60E97}"/>
              </a:ext>
            </a:extLst>
          </p:cNvPr>
          <p:cNvSpPr>
            <a:spLocks noChangeArrowheads="1"/>
          </p:cNvSpPr>
          <p:nvPr/>
        </p:nvSpPr>
        <p:spPr bwMode="auto">
          <a:xfrm>
            <a:off x="737742" y="471209"/>
            <a:ext cx="641766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On clicking on any type of workout (for example, here Arm) , we can get access not only to the information but also to the video of the specific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D2F2CA28-6558-47C7-B4B8-64CF6807A9B4}"/>
              </a:ext>
            </a:extLst>
          </p:cNvPr>
          <p:cNvSpPr>
            <a:spLocks noChangeArrowheads="1"/>
          </p:cNvSpPr>
          <p:nvPr/>
        </p:nvSpPr>
        <p:spPr bwMode="auto">
          <a:xfrm>
            <a:off x="187325" y="13420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6">
            <a:extLst>
              <a:ext uri="{FF2B5EF4-FFF2-40B4-BE49-F238E27FC236}">
                <a16:creationId xmlns:a16="http://schemas.microsoft.com/office/drawing/2014/main" id="{0394DCBE-7FFB-4499-8CA6-DE2975195FD0}"/>
              </a:ext>
            </a:extLst>
          </p:cNvPr>
          <p:cNvSpPr/>
          <p:nvPr/>
        </p:nvSpPr>
        <p:spPr>
          <a:xfrm>
            <a:off x="4777666" y="2389934"/>
            <a:ext cx="2636668" cy="1200329"/>
          </a:xfrm>
          <a:prstGeom prst="rect">
            <a:avLst/>
          </a:prstGeom>
        </p:spPr>
        <p:txBody>
          <a:bodyPr wrap="square">
            <a:spAutoFit/>
          </a:bodyPr>
          <a:lstStyle/>
          <a:p>
            <a:r>
              <a:rPr lang="en-IN" dirty="0"/>
              <a:t>Initially the information and the videos were designed separately and then merged</a:t>
            </a:r>
          </a:p>
        </p:txBody>
      </p:sp>
      <p:pic>
        <p:nvPicPr>
          <p:cNvPr id="9" name="Picture 8">
            <a:extLst>
              <a:ext uri="{FF2B5EF4-FFF2-40B4-BE49-F238E27FC236}">
                <a16:creationId xmlns:a16="http://schemas.microsoft.com/office/drawing/2014/main" id="{8F47EF1A-D26F-4C3E-BD4B-6ACE01F96255}"/>
              </a:ext>
            </a:extLst>
          </p:cNvPr>
          <p:cNvPicPr>
            <a:picLocks noChangeAspect="1"/>
          </p:cNvPicPr>
          <p:nvPr/>
        </p:nvPicPr>
        <p:blipFill>
          <a:blip r:embed="rId4"/>
          <a:stretch>
            <a:fillRect/>
          </a:stretch>
        </p:blipFill>
        <p:spPr>
          <a:xfrm>
            <a:off x="4342999" y="4632642"/>
            <a:ext cx="3506001" cy="1972125"/>
          </a:xfrm>
          <a:prstGeom prst="rect">
            <a:avLst/>
          </a:prstGeom>
        </p:spPr>
      </p:pic>
      <p:cxnSp>
        <p:nvCxnSpPr>
          <p:cNvPr id="14" name="Straight Arrow Connector 13">
            <a:extLst>
              <a:ext uri="{FF2B5EF4-FFF2-40B4-BE49-F238E27FC236}">
                <a16:creationId xmlns:a16="http://schemas.microsoft.com/office/drawing/2014/main" id="{86F01D69-40DD-4EF3-81ED-1B8C0BC44E21}"/>
              </a:ext>
            </a:extLst>
          </p:cNvPr>
          <p:cNvCxnSpPr/>
          <p:nvPr/>
        </p:nvCxnSpPr>
        <p:spPr>
          <a:xfrm>
            <a:off x="4225771" y="3799643"/>
            <a:ext cx="683580" cy="6203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CF54284-201F-4634-9609-A7F00CA5372B}"/>
              </a:ext>
            </a:extLst>
          </p:cNvPr>
          <p:cNvCxnSpPr>
            <a:cxnSpLocks/>
          </p:cNvCxnSpPr>
          <p:nvPr/>
        </p:nvCxnSpPr>
        <p:spPr>
          <a:xfrm flipH="1">
            <a:off x="7414334" y="3590263"/>
            <a:ext cx="540058" cy="7708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89341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A84548-A135-41ED-AB87-72A6BB528D9D}"/>
              </a:ext>
            </a:extLst>
          </p:cNvPr>
          <p:cNvSpPr/>
          <p:nvPr/>
        </p:nvSpPr>
        <p:spPr>
          <a:xfrm>
            <a:off x="970625" y="509993"/>
            <a:ext cx="6096000" cy="498663"/>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Fitness calculator</a:t>
            </a:r>
            <a:endParaRPr lang="en-IN" sz="2000" dirty="0">
              <a:latin typeface="Times New Roman" panose="02020603050405020304" pitchFamily="18" charset="0"/>
              <a:ea typeface="Times New Roman" panose="02020603050405020304" pitchFamily="18" charset="0"/>
            </a:endParaRPr>
          </a:p>
        </p:txBody>
      </p:sp>
      <p:sp>
        <p:nvSpPr>
          <p:cNvPr id="3" name="Rectangle 2">
            <a:extLst>
              <a:ext uri="{FF2B5EF4-FFF2-40B4-BE49-F238E27FC236}">
                <a16:creationId xmlns:a16="http://schemas.microsoft.com/office/drawing/2014/main" id="{23427ABD-603F-457E-B2F9-CD6E1D4F5DD0}"/>
              </a:ext>
            </a:extLst>
          </p:cNvPr>
          <p:cNvSpPr/>
          <p:nvPr/>
        </p:nvSpPr>
        <p:spPr>
          <a:xfrm>
            <a:off x="1299099" y="1161625"/>
            <a:ext cx="6096000" cy="646331"/>
          </a:xfrm>
          <a:prstGeom prst="rect">
            <a:avLst/>
          </a:prstGeom>
        </p:spPr>
        <p:txBody>
          <a:bodyPr>
            <a:spAutoFit/>
          </a:bodyPr>
          <a:lstStyle/>
          <a:p>
            <a:r>
              <a:rPr lang="en-US" dirty="0">
                <a:latin typeface="Times New Roman" panose="02020603050405020304" pitchFamily="18" charset="0"/>
                <a:ea typeface="Times New Roman" panose="02020603050405020304" pitchFamily="18" charset="0"/>
              </a:rPr>
              <a:t>It is made using CSS, HTML and JS. It consists of an ideal weight and a </a:t>
            </a:r>
            <a:r>
              <a:rPr lang="en-US" dirty="0" err="1">
                <a:latin typeface="Times New Roman" panose="02020603050405020304" pitchFamily="18" charset="0"/>
                <a:ea typeface="Times New Roman" panose="02020603050405020304" pitchFamily="18" charset="0"/>
              </a:rPr>
              <a:t>bmi</a:t>
            </a:r>
            <a:r>
              <a:rPr lang="en-US" dirty="0">
                <a:latin typeface="Times New Roman" panose="02020603050405020304" pitchFamily="18" charset="0"/>
                <a:ea typeface="Times New Roman" panose="02020603050405020304" pitchFamily="18" charset="0"/>
              </a:rPr>
              <a:t> calculator</a:t>
            </a:r>
            <a:endParaRPr lang="en-IN" dirty="0"/>
          </a:p>
        </p:txBody>
      </p:sp>
      <p:pic>
        <p:nvPicPr>
          <p:cNvPr id="6153" name="Picture 9" descr="bmi ss">
            <a:extLst>
              <a:ext uri="{FF2B5EF4-FFF2-40B4-BE49-F238E27FC236}">
                <a16:creationId xmlns:a16="http://schemas.microsoft.com/office/drawing/2014/main" id="{ED8FE532-09D1-4AA9-AD62-24E33D43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31" y="2139518"/>
            <a:ext cx="3451518" cy="1683582"/>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bmi main">
            <a:extLst>
              <a:ext uri="{FF2B5EF4-FFF2-40B4-BE49-F238E27FC236}">
                <a16:creationId xmlns:a16="http://schemas.microsoft.com/office/drawing/2014/main" id="{C9B740FF-13B7-4BB4-9EA8-184BC6690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132" y="4215101"/>
            <a:ext cx="3451517" cy="19726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236C1BA-DABA-4D44-8645-C2699378E1FF}"/>
              </a:ext>
            </a:extLst>
          </p:cNvPr>
          <p:cNvSpPr/>
          <p:nvPr/>
        </p:nvSpPr>
        <p:spPr>
          <a:xfrm>
            <a:off x="6184777" y="2574742"/>
            <a:ext cx="2849732" cy="873572"/>
          </a:xfrm>
          <a:prstGeom prst="rect">
            <a:avLst/>
          </a:prstGeom>
        </p:spPr>
        <p:txBody>
          <a:bodyPr wrap="square">
            <a:spAutoFit/>
          </a:bodyPr>
          <a:lstStyle/>
          <a:p>
            <a:pPr marL="457200">
              <a:lnSpc>
                <a:spcPct val="150000"/>
              </a:lnSpc>
              <a:spcAft>
                <a:spcPts val="0"/>
              </a:spcAft>
            </a:pPr>
            <a:r>
              <a:rPr lang="en-US" dirty="0">
                <a:latin typeface="Times New Roman" panose="02020603050405020304" pitchFamily="18" charset="0"/>
                <a:ea typeface="Times New Roman" panose="02020603050405020304" pitchFamily="18" charset="0"/>
              </a:rPr>
              <a:t> Initial layout </a:t>
            </a: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(using html)</a:t>
            </a:r>
            <a:endParaRPr lang="en-IN" sz="1600" dirty="0">
              <a:effectLst/>
              <a:latin typeface="Times New Roman" panose="02020603050405020304" pitchFamily="18" charset="0"/>
              <a:ea typeface="Times New Roman" panose="02020603050405020304" pitchFamily="18" charset="0"/>
            </a:endParaRPr>
          </a:p>
        </p:txBody>
      </p:sp>
      <p:cxnSp>
        <p:nvCxnSpPr>
          <p:cNvPr id="6155" name="AutoShape 11">
            <a:extLst>
              <a:ext uri="{FF2B5EF4-FFF2-40B4-BE49-F238E27FC236}">
                <a16:creationId xmlns:a16="http://schemas.microsoft.com/office/drawing/2014/main" id="{E842AC97-543C-424D-B2EB-65F13FF72387}"/>
              </a:ext>
            </a:extLst>
          </p:cNvPr>
          <p:cNvCxnSpPr>
            <a:cxnSpLocks noChangeShapeType="1"/>
          </p:cNvCxnSpPr>
          <p:nvPr/>
        </p:nvCxnSpPr>
        <p:spPr bwMode="auto">
          <a:xfrm flipH="1">
            <a:off x="5599236" y="3005972"/>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 name="Rectangle 10">
            <a:extLst>
              <a:ext uri="{FF2B5EF4-FFF2-40B4-BE49-F238E27FC236}">
                <a16:creationId xmlns:a16="http://schemas.microsoft.com/office/drawing/2014/main" id="{C7A18BF4-A436-4353-8552-C312EA8CEA6B}"/>
              </a:ext>
            </a:extLst>
          </p:cNvPr>
          <p:cNvSpPr/>
          <p:nvPr/>
        </p:nvSpPr>
        <p:spPr>
          <a:xfrm>
            <a:off x="6687844" y="4457029"/>
            <a:ext cx="6096000" cy="873572"/>
          </a:xfrm>
          <a:prstGeom prst="rect">
            <a:avLst/>
          </a:prstGeom>
        </p:spPr>
        <p:txBody>
          <a:bodyPr>
            <a:spAutoFit/>
          </a:bodyPr>
          <a:lstStyle/>
          <a:p>
            <a:pPr>
              <a:lnSpc>
                <a:spcPct val="150000"/>
              </a:lnSpc>
              <a:spcAft>
                <a:spcPts val="0"/>
              </a:spcAft>
            </a:pPr>
            <a:r>
              <a:rPr lang="en-US" dirty="0">
                <a:latin typeface="Times New Roman" panose="02020603050405020304" pitchFamily="18" charset="0"/>
                <a:ea typeface="Times New Roman" panose="02020603050405020304" pitchFamily="18" charset="0"/>
              </a:rPr>
              <a:t>Final layout</a:t>
            </a:r>
            <a:endParaRPr lang="en-IN" sz="16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 (using </a:t>
            </a:r>
            <a:r>
              <a:rPr lang="en-US" dirty="0" err="1">
                <a:latin typeface="Times New Roman" panose="02020603050405020304" pitchFamily="18" charset="0"/>
                <a:ea typeface="Times New Roman" panose="02020603050405020304" pitchFamily="18" charset="0"/>
              </a:rPr>
              <a:t>css</a:t>
            </a:r>
            <a:r>
              <a:rPr lang="en-US" dirty="0">
                <a:latin typeface="Times New Roman" panose="02020603050405020304" pitchFamily="18" charset="0"/>
                <a:ea typeface="Times New Roman" panose="02020603050405020304" pitchFamily="18" charset="0"/>
              </a:rPr>
              <a:t>)</a:t>
            </a:r>
            <a:endParaRPr lang="en-IN" sz="1600" dirty="0">
              <a:effectLst/>
              <a:latin typeface="Times New Roman" panose="02020603050405020304" pitchFamily="18" charset="0"/>
              <a:ea typeface="Times New Roman" panose="02020603050405020304" pitchFamily="18" charset="0"/>
            </a:endParaRPr>
          </a:p>
        </p:txBody>
      </p:sp>
      <p:cxnSp>
        <p:nvCxnSpPr>
          <p:cNvPr id="17" name="AutoShape 11">
            <a:extLst>
              <a:ext uri="{FF2B5EF4-FFF2-40B4-BE49-F238E27FC236}">
                <a16:creationId xmlns:a16="http://schemas.microsoft.com/office/drawing/2014/main" id="{9F810A3F-AA55-4BA4-BC6A-D4268E5C5B7C}"/>
              </a:ext>
            </a:extLst>
          </p:cNvPr>
          <p:cNvCxnSpPr>
            <a:cxnSpLocks noChangeShapeType="1"/>
          </p:cNvCxnSpPr>
          <p:nvPr/>
        </p:nvCxnSpPr>
        <p:spPr bwMode="auto">
          <a:xfrm flipH="1">
            <a:off x="5599236" y="4969416"/>
            <a:ext cx="407988" cy="11112"/>
          </a:xfrm>
          <a:prstGeom prst="straightConnector1">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6436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1CD8AF-955C-492E-BA8B-8E13D7BA49D3}"/>
              </a:ext>
            </a:extLst>
          </p:cNvPr>
          <p:cNvSpPr/>
          <p:nvPr/>
        </p:nvSpPr>
        <p:spPr>
          <a:xfrm>
            <a:off x="686540" y="529537"/>
            <a:ext cx="6096000" cy="1335237"/>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about us page</a:t>
            </a:r>
            <a:endParaRPr lang="en-IN" sz="2000" dirty="0">
              <a:latin typeface="Times New Roman" panose="02020603050405020304" pitchFamily="18" charset="0"/>
              <a:ea typeface="Times New Roman" panose="02020603050405020304" pitchFamily="18" charset="0"/>
            </a:endParaRPr>
          </a:p>
          <a:p>
            <a:pPr marL="457200">
              <a:lnSpc>
                <a:spcPct val="150000"/>
              </a:lnSpc>
              <a:spcAft>
                <a:spcPts val="0"/>
              </a:spcAft>
            </a:pPr>
            <a:r>
              <a:rPr lang="en-US" dirty="0">
                <a:latin typeface="Times New Roman" panose="02020603050405020304" pitchFamily="18" charset="0"/>
                <a:ea typeface="Times New Roman" panose="02020603050405020304" pitchFamily="18" charset="0"/>
              </a:rPr>
              <a:t>It consists the name and photo of the creators of the website.</a:t>
            </a:r>
            <a:endParaRPr lang="en-IN" sz="1600" dirty="0">
              <a:effectLst/>
              <a:latin typeface="Times New Roman" panose="02020603050405020304" pitchFamily="18" charset="0"/>
              <a:ea typeface="Times New Roman" panose="02020603050405020304" pitchFamily="18" charset="0"/>
            </a:endParaRPr>
          </a:p>
        </p:txBody>
      </p:sp>
      <p:pic>
        <p:nvPicPr>
          <p:cNvPr id="7170" name="Picture 2" descr="about us">
            <a:extLst>
              <a:ext uri="{FF2B5EF4-FFF2-40B4-BE49-F238E27FC236}">
                <a16:creationId xmlns:a16="http://schemas.microsoft.com/office/drawing/2014/main" id="{AA9C3878-38E0-46D3-82D3-CA14084CD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8818" y="2220477"/>
            <a:ext cx="5465687" cy="3452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78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F4BBB5-7502-434D-BC0F-B81DEF5D12B1}"/>
              </a:ext>
            </a:extLst>
          </p:cNvPr>
          <p:cNvSpPr/>
          <p:nvPr/>
        </p:nvSpPr>
        <p:spPr>
          <a:xfrm>
            <a:off x="872971" y="321788"/>
            <a:ext cx="6096000" cy="1750736"/>
          </a:xfrm>
          <a:prstGeom prst="rect">
            <a:avLst/>
          </a:prstGeom>
        </p:spPr>
        <p:txBody>
          <a:bodyPr>
            <a:spAutoFit/>
          </a:bodyPr>
          <a:lstStyle/>
          <a:p>
            <a:pPr marL="342900" lvl="0" indent="-342900">
              <a:lnSpc>
                <a:spcPct val="150000"/>
              </a:lnSpc>
              <a:spcAft>
                <a:spcPts val="0"/>
              </a:spcAft>
              <a:buFont typeface="Wingdings" panose="05000000000000000000" pitchFamily="2" charset="2"/>
              <a:buChar char=""/>
            </a:pPr>
            <a:r>
              <a:rPr lang="en-US" sz="2000" b="1" dirty="0">
                <a:latin typeface="Times New Roman" panose="02020603050405020304" pitchFamily="18" charset="0"/>
                <a:ea typeface="Times New Roman" panose="02020603050405020304" pitchFamily="18" charset="0"/>
              </a:rPr>
              <a:t>Designing the yoga page</a:t>
            </a:r>
            <a:endParaRPr lang="en-IN" sz="2000" dirty="0">
              <a:latin typeface="Times New Roman" panose="02020603050405020304" pitchFamily="18" charset="0"/>
              <a:ea typeface="Times New Roman" panose="02020603050405020304" pitchFamily="18" charset="0"/>
            </a:endParaRPr>
          </a:p>
          <a:p>
            <a:pPr>
              <a:lnSpc>
                <a:spcPct val="150000"/>
              </a:lnSpc>
              <a:spcAft>
                <a:spcPts val="0"/>
              </a:spcAft>
            </a:pPr>
            <a:r>
              <a:rPr lang="en-US" dirty="0">
                <a:latin typeface="Times New Roman" panose="02020603050405020304" pitchFamily="18" charset="0"/>
                <a:ea typeface="Times New Roman" panose="02020603050405020304" pitchFamily="18" charset="0"/>
              </a:rPr>
              <a:t>Initially, information about yoga and meditation was inserted using HTML and then was the page was designed in an attractive manner using CSS.</a:t>
            </a:r>
            <a:endParaRPr lang="en-IN" sz="1600" dirty="0">
              <a:effectLst/>
              <a:latin typeface="Times New Roman" panose="02020603050405020304" pitchFamily="18" charset="0"/>
              <a:ea typeface="Times New Roman" panose="02020603050405020304" pitchFamily="18" charset="0"/>
            </a:endParaRPr>
          </a:p>
        </p:txBody>
      </p:sp>
      <p:pic>
        <p:nvPicPr>
          <p:cNvPr id="8194" name="Picture 2" descr="yoga html">
            <a:extLst>
              <a:ext uri="{FF2B5EF4-FFF2-40B4-BE49-F238E27FC236}">
                <a16:creationId xmlns:a16="http://schemas.microsoft.com/office/drawing/2014/main" id="{F6480C45-EF6D-461C-BCEC-88D453273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260" y="2419489"/>
            <a:ext cx="3681413" cy="296068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D74FF7EE-1699-4990-AFB9-72FFF99CE1D3}"/>
              </a:ext>
            </a:extLst>
          </p:cNvPr>
          <p:cNvCxnSpPr/>
          <p:nvPr/>
        </p:nvCxnSpPr>
        <p:spPr>
          <a:xfrm>
            <a:off x="5228947" y="3808521"/>
            <a:ext cx="16068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8195" name="Picture 3" descr="yoga css">
            <a:extLst>
              <a:ext uri="{FF2B5EF4-FFF2-40B4-BE49-F238E27FC236}">
                <a16:creationId xmlns:a16="http://schemas.microsoft.com/office/drawing/2014/main" id="{C099BFCC-5615-40EA-B8CC-5310D76BF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051" y="2419489"/>
            <a:ext cx="3621088" cy="29591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CC6D19-2FAF-4E2A-82E9-E7AE903AC3F2}"/>
              </a:ext>
            </a:extLst>
          </p:cNvPr>
          <p:cNvSpPr/>
          <p:nvPr/>
        </p:nvSpPr>
        <p:spPr>
          <a:xfrm>
            <a:off x="2058110" y="5588642"/>
            <a:ext cx="1477712" cy="369332"/>
          </a:xfrm>
          <a:prstGeom prst="rect">
            <a:avLst/>
          </a:prstGeom>
        </p:spPr>
        <p:txBody>
          <a:bodyPr wrap="none">
            <a:spAutoFit/>
          </a:bodyPr>
          <a:lstStyle/>
          <a:p>
            <a:r>
              <a:rPr lang="en-US" dirty="0">
                <a:latin typeface="Times New Roman" panose="02020603050405020304" pitchFamily="18" charset="0"/>
              </a:rPr>
              <a:t>HTML output</a:t>
            </a:r>
            <a:endParaRPr lang="en-IN" dirty="0"/>
          </a:p>
        </p:txBody>
      </p:sp>
      <p:sp>
        <p:nvSpPr>
          <p:cNvPr id="6" name="Rectangle 5">
            <a:extLst>
              <a:ext uri="{FF2B5EF4-FFF2-40B4-BE49-F238E27FC236}">
                <a16:creationId xmlns:a16="http://schemas.microsoft.com/office/drawing/2014/main" id="{B6866601-A7A6-49DB-958E-36306544708C}"/>
              </a:ext>
            </a:extLst>
          </p:cNvPr>
          <p:cNvSpPr/>
          <p:nvPr/>
        </p:nvSpPr>
        <p:spPr>
          <a:xfrm>
            <a:off x="8740391" y="5588642"/>
            <a:ext cx="1114408" cy="369332"/>
          </a:xfrm>
          <a:prstGeom prst="rect">
            <a:avLst/>
          </a:prstGeom>
        </p:spPr>
        <p:txBody>
          <a:bodyPr wrap="none">
            <a:spAutoFit/>
          </a:bodyPr>
          <a:lstStyle/>
          <a:p>
            <a:r>
              <a:rPr lang="en-US" dirty="0" err="1">
                <a:latin typeface="Times New Roman" panose="02020603050405020304" pitchFamily="18" charset="0"/>
              </a:rPr>
              <a:t>css</a:t>
            </a:r>
            <a:r>
              <a:rPr lang="en-US" dirty="0">
                <a:latin typeface="Times New Roman" panose="02020603050405020304" pitchFamily="18" charset="0"/>
              </a:rPr>
              <a:t> output</a:t>
            </a:r>
            <a:endParaRPr lang="en-IN" dirty="0"/>
          </a:p>
        </p:txBody>
      </p:sp>
    </p:spTree>
    <p:extLst>
      <p:ext uri="{BB962C8B-B14F-4D97-AF65-F5344CB8AC3E}">
        <p14:creationId xmlns:p14="http://schemas.microsoft.com/office/powerpoint/2010/main" val="384859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0C1DB-4AC4-42E7-B08F-62D779BEB5A1}"/>
              </a:ext>
            </a:extLst>
          </p:cNvPr>
          <p:cNvSpPr>
            <a:spLocks noGrp="1"/>
          </p:cNvSpPr>
          <p:nvPr>
            <p:ph idx="1"/>
          </p:nvPr>
        </p:nvSpPr>
        <p:spPr>
          <a:xfrm>
            <a:off x="710214" y="1383437"/>
            <a:ext cx="10156054" cy="5270377"/>
          </a:xfrm>
        </p:spPr>
        <p:txBody>
          <a:bodyPr anchor="b">
            <a:normAutofit/>
          </a:bodyPr>
          <a:lstStyle/>
          <a:p>
            <a:endParaRPr lang="en-GB" sz="2000" dirty="0"/>
          </a:p>
          <a:p>
            <a:endParaRPr lang="en-GB" sz="2000" dirty="0"/>
          </a:p>
          <a:p>
            <a:r>
              <a:rPr lang="en-IN" sz="2200" dirty="0"/>
              <a:t>How cool is to build your own fitness website like </a:t>
            </a:r>
            <a:r>
              <a:rPr lang="en-IN" sz="2200" dirty="0" err="1"/>
              <a:t>healthifyme</a:t>
            </a:r>
            <a:r>
              <a:rPr lang="en-IN" sz="2200" dirty="0"/>
              <a:t>.</a:t>
            </a:r>
            <a:endParaRPr lang="en-GB" sz="2200" dirty="0"/>
          </a:p>
          <a:p>
            <a:r>
              <a:rPr lang="en-GB" sz="2200" dirty="0"/>
              <a:t>Our fitness website is a health service that helps individuals attain one of the greatest gifts of all-good health.</a:t>
            </a:r>
          </a:p>
          <a:p>
            <a:r>
              <a:rPr lang="en-GB" sz="2200" dirty="0"/>
              <a:t> Personal gains such as improved self-esteem, self-motivation combined with measurable benefits will create tremendous advantages for the individuals</a:t>
            </a:r>
          </a:p>
          <a:p>
            <a:r>
              <a:rPr lang="en-GB" sz="2200" dirty="0"/>
              <a:t>Our fitness website will provide fitness related information truly dedicated to solving the fitness needs of our costumer.</a:t>
            </a:r>
          </a:p>
          <a:p>
            <a:r>
              <a:rPr lang="en-GB" sz="2200" dirty="0"/>
              <a:t>This will be done through providing the accurate data, providing a clean and crowd-free environment.</a:t>
            </a:r>
          </a:p>
          <a:p>
            <a:r>
              <a:rPr lang="en-IN" sz="2200" dirty="0"/>
              <a:t>It’s not very complicated and can be achieved in HTML, CSS, and java script</a:t>
            </a:r>
            <a:r>
              <a:rPr lang="en-IN" sz="2000" dirty="0"/>
              <a:t>. </a:t>
            </a:r>
          </a:p>
          <a:p>
            <a:pPr marL="0" indent="0">
              <a:buNone/>
            </a:pPr>
            <a:endParaRPr lang="en-GB" sz="2000" dirty="0"/>
          </a:p>
          <a:p>
            <a:endParaRPr lang="en-IN" sz="2000" dirty="0"/>
          </a:p>
          <a:p>
            <a:endParaRPr lang="en-IN" dirty="0"/>
          </a:p>
        </p:txBody>
      </p:sp>
      <p:sp>
        <p:nvSpPr>
          <p:cNvPr id="2" name="Title 1">
            <a:extLst>
              <a:ext uri="{FF2B5EF4-FFF2-40B4-BE49-F238E27FC236}">
                <a16:creationId xmlns:a16="http://schemas.microsoft.com/office/drawing/2014/main" id="{7C8BAD0F-F749-4951-B1BF-9F1272A412E3}"/>
              </a:ext>
            </a:extLst>
          </p:cNvPr>
          <p:cNvSpPr>
            <a:spLocks noGrp="1"/>
          </p:cNvSpPr>
          <p:nvPr>
            <p:ph type="title"/>
          </p:nvPr>
        </p:nvSpPr>
        <p:spPr>
          <a:xfrm>
            <a:off x="3887028" y="0"/>
            <a:ext cx="4338960" cy="1456267"/>
          </a:xfrm>
        </p:spPr>
        <p:txBody>
          <a:bodyPr>
            <a:normAutofit/>
          </a:bodyPr>
          <a:lstStyle/>
          <a:p>
            <a:r>
              <a:rPr lang="en-IN" sz="4000" dirty="0"/>
              <a:t>    Introduction</a:t>
            </a:r>
          </a:p>
        </p:txBody>
      </p:sp>
    </p:spTree>
    <p:extLst>
      <p:ext uri="{BB962C8B-B14F-4D97-AF65-F5344CB8AC3E}">
        <p14:creationId xmlns:p14="http://schemas.microsoft.com/office/powerpoint/2010/main" val="42986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ADD197-C1DD-446E-9511-4C1C754EA381}"/>
              </a:ext>
            </a:extLst>
          </p:cNvPr>
          <p:cNvSpPr/>
          <p:nvPr/>
        </p:nvSpPr>
        <p:spPr>
          <a:xfrm>
            <a:off x="864093" y="717703"/>
            <a:ext cx="6096000" cy="400110"/>
          </a:xfrm>
          <a:prstGeom prst="rect">
            <a:avLst/>
          </a:prstGeom>
        </p:spPr>
        <p:txBody>
          <a:bodyPr>
            <a:spAutoFit/>
          </a:bodyPr>
          <a:lstStyle/>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Designing the sign of our website:</a:t>
            </a:r>
          </a:p>
        </p:txBody>
      </p:sp>
      <p:sp>
        <p:nvSpPr>
          <p:cNvPr id="3" name="Rectangle 2">
            <a:extLst>
              <a:ext uri="{FF2B5EF4-FFF2-40B4-BE49-F238E27FC236}">
                <a16:creationId xmlns:a16="http://schemas.microsoft.com/office/drawing/2014/main" id="{031ED9BE-2FB5-4AE9-9E59-49D9F94F1A0D}"/>
              </a:ext>
            </a:extLst>
          </p:cNvPr>
          <p:cNvSpPr/>
          <p:nvPr/>
        </p:nvSpPr>
        <p:spPr>
          <a:xfrm>
            <a:off x="1171854" y="1509204"/>
            <a:ext cx="5209611" cy="1477328"/>
          </a:xfrm>
          <a:prstGeom prst="rect">
            <a:avLst/>
          </a:prstGeom>
        </p:spPr>
        <p:txBody>
          <a:bodyPr wrap="square">
            <a:spAutoFit/>
          </a:bodyPr>
          <a:lstStyle/>
          <a:p>
            <a:r>
              <a:rPr lang="en-US" dirty="0"/>
              <a:t>Many options were created for the design of the sign of website by each member. It was an important decision to select the sign design as it is would represent our website and would be our identity.</a:t>
            </a:r>
            <a:endParaRPr lang="en-IN" dirty="0"/>
          </a:p>
        </p:txBody>
      </p:sp>
      <p:pic>
        <p:nvPicPr>
          <p:cNvPr id="5" name="Picture 4">
            <a:extLst>
              <a:ext uri="{FF2B5EF4-FFF2-40B4-BE49-F238E27FC236}">
                <a16:creationId xmlns:a16="http://schemas.microsoft.com/office/drawing/2014/main" id="{4DF0AA85-955A-465B-AFC0-F99F606E3AB8}"/>
              </a:ext>
            </a:extLst>
          </p:cNvPr>
          <p:cNvPicPr>
            <a:picLocks noChangeAspect="1"/>
          </p:cNvPicPr>
          <p:nvPr/>
        </p:nvPicPr>
        <p:blipFill>
          <a:blip r:embed="rId2"/>
          <a:stretch>
            <a:fillRect/>
          </a:stretch>
        </p:blipFill>
        <p:spPr>
          <a:xfrm>
            <a:off x="6658252" y="1126365"/>
            <a:ext cx="2381250" cy="2381250"/>
          </a:xfrm>
          <a:prstGeom prst="rect">
            <a:avLst/>
          </a:prstGeom>
        </p:spPr>
      </p:pic>
      <p:pic>
        <p:nvPicPr>
          <p:cNvPr id="7" name="Picture 6">
            <a:extLst>
              <a:ext uri="{FF2B5EF4-FFF2-40B4-BE49-F238E27FC236}">
                <a16:creationId xmlns:a16="http://schemas.microsoft.com/office/drawing/2014/main" id="{5BF36477-96B8-481D-B804-020B0EDC32F7}"/>
              </a:ext>
            </a:extLst>
          </p:cNvPr>
          <p:cNvPicPr>
            <a:picLocks noChangeAspect="1"/>
          </p:cNvPicPr>
          <p:nvPr/>
        </p:nvPicPr>
        <p:blipFill>
          <a:blip r:embed="rId3"/>
          <a:stretch>
            <a:fillRect/>
          </a:stretch>
        </p:blipFill>
        <p:spPr>
          <a:xfrm>
            <a:off x="9210028" y="1087035"/>
            <a:ext cx="2381250" cy="2381250"/>
          </a:xfrm>
          <a:prstGeom prst="rect">
            <a:avLst/>
          </a:prstGeom>
        </p:spPr>
      </p:pic>
      <p:pic>
        <p:nvPicPr>
          <p:cNvPr id="9" name="Picture 8">
            <a:extLst>
              <a:ext uri="{FF2B5EF4-FFF2-40B4-BE49-F238E27FC236}">
                <a16:creationId xmlns:a16="http://schemas.microsoft.com/office/drawing/2014/main" id="{E553ED24-661C-4D13-9DD5-DEDD6E1F8CC3}"/>
              </a:ext>
            </a:extLst>
          </p:cNvPr>
          <p:cNvPicPr>
            <a:picLocks noChangeAspect="1"/>
          </p:cNvPicPr>
          <p:nvPr/>
        </p:nvPicPr>
        <p:blipFill>
          <a:blip r:embed="rId4"/>
          <a:stretch>
            <a:fillRect/>
          </a:stretch>
        </p:blipFill>
        <p:spPr>
          <a:xfrm>
            <a:off x="6658252" y="3703591"/>
            <a:ext cx="2467993" cy="2467993"/>
          </a:xfrm>
          <a:prstGeom prst="rect">
            <a:avLst/>
          </a:prstGeom>
        </p:spPr>
      </p:pic>
      <p:pic>
        <p:nvPicPr>
          <p:cNvPr id="15" name="Picture 14">
            <a:extLst>
              <a:ext uri="{FF2B5EF4-FFF2-40B4-BE49-F238E27FC236}">
                <a16:creationId xmlns:a16="http://schemas.microsoft.com/office/drawing/2014/main" id="{06B8E41D-83C1-4CC5-92D1-54D5CB66411D}"/>
              </a:ext>
            </a:extLst>
          </p:cNvPr>
          <p:cNvPicPr>
            <a:picLocks noChangeAspect="1"/>
          </p:cNvPicPr>
          <p:nvPr/>
        </p:nvPicPr>
        <p:blipFill>
          <a:blip r:embed="rId5"/>
          <a:stretch>
            <a:fillRect/>
          </a:stretch>
        </p:blipFill>
        <p:spPr>
          <a:xfrm>
            <a:off x="9321552" y="3703590"/>
            <a:ext cx="2269725" cy="2467993"/>
          </a:xfrm>
          <a:prstGeom prst="rect">
            <a:avLst/>
          </a:prstGeom>
        </p:spPr>
      </p:pic>
      <p:pic>
        <p:nvPicPr>
          <p:cNvPr id="17" name="Picture 16">
            <a:extLst>
              <a:ext uri="{FF2B5EF4-FFF2-40B4-BE49-F238E27FC236}">
                <a16:creationId xmlns:a16="http://schemas.microsoft.com/office/drawing/2014/main" id="{24CBE1B0-BFCF-4FF6-9A93-E0A509933C82}"/>
              </a:ext>
            </a:extLst>
          </p:cNvPr>
          <p:cNvPicPr>
            <a:picLocks noChangeAspect="1"/>
          </p:cNvPicPr>
          <p:nvPr/>
        </p:nvPicPr>
        <p:blipFill>
          <a:blip r:embed="rId6"/>
          <a:stretch>
            <a:fillRect/>
          </a:stretch>
        </p:blipFill>
        <p:spPr>
          <a:xfrm>
            <a:off x="1912583" y="3468285"/>
            <a:ext cx="3621166" cy="2728329"/>
          </a:xfrm>
          <a:prstGeom prst="rect">
            <a:avLst/>
          </a:prstGeom>
        </p:spPr>
      </p:pic>
      <p:sp>
        <p:nvSpPr>
          <p:cNvPr id="18" name="Rectangle 17">
            <a:extLst>
              <a:ext uri="{FF2B5EF4-FFF2-40B4-BE49-F238E27FC236}">
                <a16:creationId xmlns:a16="http://schemas.microsoft.com/office/drawing/2014/main" id="{BDDB5AF3-431E-4CE9-899A-45A4F386EA40}"/>
              </a:ext>
            </a:extLst>
          </p:cNvPr>
          <p:cNvSpPr/>
          <p:nvPr/>
        </p:nvSpPr>
        <p:spPr>
          <a:xfrm>
            <a:off x="3229534" y="3098953"/>
            <a:ext cx="1353704" cy="369332"/>
          </a:xfrm>
          <a:prstGeom prst="rect">
            <a:avLst/>
          </a:prstGeom>
        </p:spPr>
        <p:txBody>
          <a:bodyPr wrap="none">
            <a:spAutoFit/>
          </a:bodyPr>
          <a:lstStyle/>
          <a:p>
            <a:r>
              <a:rPr lang="en-US" dirty="0"/>
              <a:t>Final layout</a:t>
            </a:r>
            <a:endParaRPr lang="en-IN" dirty="0"/>
          </a:p>
        </p:txBody>
      </p:sp>
    </p:spTree>
    <p:extLst>
      <p:ext uri="{BB962C8B-B14F-4D97-AF65-F5344CB8AC3E}">
        <p14:creationId xmlns:p14="http://schemas.microsoft.com/office/powerpoint/2010/main" val="4261934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6D2728-7959-448E-8BC3-D35D823BDEB5}"/>
              </a:ext>
            </a:extLst>
          </p:cNvPr>
          <p:cNvSpPr>
            <a:spLocks noGrp="1"/>
          </p:cNvSpPr>
          <p:nvPr>
            <p:ph idx="1"/>
          </p:nvPr>
        </p:nvSpPr>
        <p:spPr/>
        <p:txBody>
          <a:bodyPr/>
          <a:lstStyle/>
          <a:p>
            <a:pPr>
              <a:buFont typeface="Arial" panose="020B0604020202020204" pitchFamily="34" charset="0"/>
              <a:buChar char="•"/>
            </a:pPr>
            <a:r>
              <a:rPr lang="en-US" sz="1800" dirty="0"/>
              <a:t>Obesity is a major issue for health departments all over the world. Despite a great effort, the obesity rate is higher than ever before. </a:t>
            </a:r>
            <a:endParaRPr lang="en-IN" sz="1800" dirty="0"/>
          </a:p>
          <a:p>
            <a:pPr>
              <a:buFont typeface="Arial" panose="020B0604020202020204" pitchFamily="34" charset="0"/>
              <a:buChar char="•"/>
            </a:pPr>
            <a:r>
              <a:rPr lang="en-US" sz="1800" dirty="0"/>
              <a:t>The individuals can be motivated to increase their physical activity through behavioral interventions. </a:t>
            </a:r>
            <a:endParaRPr lang="en-IN" sz="1800" dirty="0"/>
          </a:p>
          <a:p>
            <a:pPr>
              <a:buFont typeface="Arial" panose="020B0604020202020204" pitchFamily="34" charset="0"/>
              <a:buChar char="•"/>
            </a:pPr>
            <a:r>
              <a:rPr lang="en-US" sz="1800" dirty="0"/>
              <a:t>So ultimately our website gives the importance of health and guides the user how to take care of their health.</a:t>
            </a:r>
            <a:endParaRPr lang="en-IN" sz="1800" dirty="0"/>
          </a:p>
          <a:p>
            <a:r>
              <a:rPr lang="en-US" sz="1800" dirty="0"/>
              <a:t>It contains a home page that gives a brief idea about our website</a:t>
            </a:r>
            <a:endParaRPr lang="en-IN" sz="1800" dirty="0"/>
          </a:p>
          <a:p>
            <a:r>
              <a:rPr lang="en-US" sz="1800" dirty="0"/>
              <a:t>It contains a section “workout” that allows the user to get access to the information about various exercises.</a:t>
            </a:r>
            <a:endParaRPr lang="en-IN" sz="1800" dirty="0"/>
          </a:p>
          <a:p>
            <a:r>
              <a:rPr lang="en-US" sz="1800" dirty="0"/>
              <a:t>One section provides important information on nutrition and calorie.</a:t>
            </a:r>
            <a:endParaRPr lang="en-IN" sz="1800" dirty="0"/>
          </a:p>
          <a:p>
            <a:r>
              <a:rPr lang="en-US" sz="1800" dirty="0"/>
              <a:t>We have embedded some fitness related calculators in a section named “fitness calculators”. One section provides information on yoga and meditation. We have embedded video links that will guide the user to do the following activity.</a:t>
            </a:r>
          </a:p>
          <a:p>
            <a:r>
              <a:rPr lang="en-US" sz="1800" dirty="0"/>
              <a:t>The “about us” section will give the user the information about the website creators.</a:t>
            </a:r>
            <a:endParaRPr lang="en-IN" sz="1800" dirty="0"/>
          </a:p>
          <a:p>
            <a:endParaRPr lang="en-IN" sz="1800" dirty="0"/>
          </a:p>
        </p:txBody>
      </p:sp>
      <p:sp>
        <p:nvSpPr>
          <p:cNvPr id="3" name="Title 2">
            <a:extLst>
              <a:ext uri="{FF2B5EF4-FFF2-40B4-BE49-F238E27FC236}">
                <a16:creationId xmlns:a16="http://schemas.microsoft.com/office/drawing/2014/main" id="{CF679323-9ED6-4047-83F9-DCC619DB3377}"/>
              </a:ext>
            </a:extLst>
          </p:cNvPr>
          <p:cNvSpPr>
            <a:spLocks noGrp="1"/>
          </p:cNvSpPr>
          <p:nvPr>
            <p:ph type="title"/>
          </p:nvPr>
        </p:nvSpPr>
        <p:spPr/>
        <p:txBody>
          <a:bodyPr>
            <a:normAutofit/>
          </a:bodyPr>
          <a:lstStyle/>
          <a:p>
            <a:r>
              <a:rPr lang="en-IN" sz="4000" dirty="0"/>
              <a:t>                                    Conclusion</a:t>
            </a:r>
          </a:p>
        </p:txBody>
      </p:sp>
    </p:spTree>
    <p:extLst>
      <p:ext uri="{BB962C8B-B14F-4D97-AF65-F5344CB8AC3E}">
        <p14:creationId xmlns:p14="http://schemas.microsoft.com/office/powerpoint/2010/main" val="948778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B25A8A-19E5-47FA-A40E-789D15686F41}"/>
              </a:ext>
            </a:extLst>
          </p:cNvPr>
          <p:cNvSpPr>
            <a:spLocks noGrp="1"/>
          </p:cNvSpPr>
          <p:nvPr>
            <p:ph idx="1"/>
          </p:nvPr>
        </p:nvSpPr>
        <p:spPr/>
        <p:txBody>
          <a:bodyPr>
            <a:normAutofit fontScale="85000" lnSpcReduction="20000"/>
          </a:bodyPr>
          <a:lstStyle/>
          <a:p>
            <a:pPr>
              <a:buFont typeface="Wingdings" panose="05000000000000000000" pitchFamily="2" charset="2"/>
              <a:buChar char="q"/>
            </a:pPr>
            <a:r>
              <a:rPr lang="en-US" sz="2300" dirty="0"/>
              <a:t>These are the following sources that we referred to:</a:t>
            </a:r>
            <a:endParaRPr lang="en-IN" sz="2300" dirty="0"/>
          </a:p>
          <a:p>
            <a:pPr marL="0" indent="0">
              <a:buNone/>
            </a:pPr>
            <a:r>
              <a:rPr lang="en-US" sz="2300" dirty="0"/>
              <a:t> </a:t>
            </a:r>
            <a:endParaRPr lang="en-IN" sz="2300" dirty="0"/>
          </a:p>
          <a:p>
            <a:pPr>
              <a:buFont typeface="Wingdings" panose="05000000000000000000" pitchFamily="2" charset="2"/>
              <a:buChar char="q"/>
            </a:pPr>
            <a:r>
              <a:rPr lang="en-GB" sz="2300" dirty="0"/>
              <a:t>For information:</a:t>
            </a:r>
            <a:endParaRPr lang="en-IN" sz="2300" dirty="0"/>
          </a:p>
          <a:p>
            <a:pPr lvl="0"/>
            <a:r>
              <a:rPr lang="en-US" sz="2300" u="sng" dirty="0">
                <a:hlinkClick r:id="rId2"/>
              </a:rPr>
              <a:t>https://www.healthifyme.com/in/</a:t>
            </a:r>
            <a:endParaRPr lang="en-IN" sz="2300" dirty="0"/>
          </a:p>
          <a:p>
            <a:pPr lvl="0"/>
            <a:r>
              <a:rPr lang="en-US" sz="2300" u="sng" dirty="0">
                <a:hlinkClick r:id="rId3"/>
              </a:rPr>
              <a:t>https://www.articlecity.com/</a:t>
            </a:r>
            <a:endParaRPr lang="en-IN" sz="2300" dirty="0"/>
          </a:p>
          <a:p>
            <a:pPr lvl="0"/>
            <a:r>
              <a:rPr lang="en-US" sz="2300" u="sng" dirty="0">
                <a:hlinkClick r:id="rId4"/>
              </a:rPr>
              <a:t>https://www.fitnessblender.com/</a:t>
            </a:r>
            <a:endParaRPr lang="en-IN" sz="2300" dirty="0"/>
          </a:p>
          <a:p>
            <a:pPr lvl="0"/>
            <a:r>
              <a:rPr lang="en-US" sz="2300" u="sng" dirty="0">
                <a:hlinkClick r:id="rId5"/>
              </a:rPr>
              <a:t>https://www.livestrong.com/</a:t>
            </a:r>
            <a:endParaRPr lang="en-IN" sz="2300" dirty="0"/>
          </a:p>
          <a:p>
            <a:pPr lvl="0"/>
            <a:r>
              <a:rPr lang="en-US" sz="2300" u="sng" dirty="0">
                <a:hlinkClick r:id="rId3"/>
              </a:rPr>
              <a:t>https://www.articlecity.com/</a:t>
            </a:r>
            <a:endParaRPr lang="en-IN" sz="2300" dirty="0"/>
          </a:p>
          <a:p>
            <a:pPr marL="0" indent="0">
              <a:buNone/>
            </a:pPr>
            <a:r>
              <a:rPr lang="en-US" sz="2300" dirty="0"/>
              <a:t> </a:t>
            </a:r>
            <a:endParaRPr lang="en-IN" sz="2300" dirty="0"/>
          </a:p>
          <a:p>
            <a:pPr>
              <a:buFont typeface="Wingdings" panose="05000000000000000000" pitchFamily="2" charset="2"/>
              <a:buChar char="q"/>
            </a:pPr>
            <a:r>
              <a:rPr lang="en-US" sz="2300" dirty="0"/>
              <a:t>For images:</a:t>
            </a:r>
            <a:endParaRPr lang="en-IN" sz="2300" dirty="0"/>
          </a:p>
          <a:p>
            <a:pPr lvl="0"/>
            <a:r>
              <a:rPr lang="en-US" sz="2300" u="sng" dirty="0">
                <a:hlinkClick r:id="rId6"/>
              </a:rPr>
              <a:t>https://pixabay.com/</a:t>
            </a:r>
            <a:endParaRPr lang="en-IN" sz="2300" dirty="0"/>
          </a:p>
          <a:p>
            <a:endParaRPr lang="en-IN" sz="2300" dirty="0"/>
          </a:p>
          <a:p>
            <a:pPr>
              <a:buFont typeface="Wingdings" panose="05000000000000000000" pitchFamily="2" charset="2"/>
              <a:buChar char="q"/>
            </a:pPr>
            <a:r>
              <a:rPr lang="en-US" sz="2300" dirty="0"/>
              <a:t>For videos:</a:t>
            </a:r>
            <a:endParaRPr lang="en-IN" sz="2300" dirty="0"/>
          </a:p>
          <a:p>
            <a:pPr lvl="0"/>
            <a:r>
              <a:rPr lang="en-US" sz="2300" dirty="0" err="1"/>
              <a:t>Youtube</a:t>
            </a:r>
            <a:r>
              <a:rPr lang="en-US" sz="2300" dirty="0"/>
              <a:t> links</a:t>
            </a:r>
            <a:endParaRPr lang="en-IN" sz="2300" dirty="0"/>
          </a:p>
          <a:p>
            <a:endParaRPr lang="en-IN" dirty="0"/>
          </a:p>
        </p:txBody>
      </p:sp>
      <p:sp>
        <p:nvSpPr>
          <p:cNvPr id="3" name="Title 2">
            <a:extLst>
              <a:ext uri="{FF2B5EF4-FFF2-40B4-BE49-F238E27FC236}">
                <a16:creationId xmlns:a16="http://schemas.microsoft.com/office/drawing/2014/main" id="{EB9D5697-1CCA-4EC7-A504-FE6A486062F4}"/>
              </a:ext>
            </a:extLst>
          </p:cNvPr>
          <p:cNvSpPr>
            <a:spLocks noGrp="1"/>
          </p:cNvSpPr>
          <p:nvPr>
            <p:ph type="title"/>
          </p:nvPr>
        </p:nvSpPr>
        <p:spPr>
          <a:xfrm>
            <a:off x="503068" y="152400"/>
            <a:ext cx="10972800" cy="1219200"/>
          </a:xfrm>
        </p:spPr>
        <p:txBody>
          <a:bodyPr/>
          <a:lstStyle/>
          <a:p>
            <a:r>
              <a:rPr lang="en-IN" dirty="0"/>
              <a:t>                             </a:t>
            </a:r>
            <a:r>
              <a:rPr lang="en-IN" sz="4000" dirty="0"/>
              <a:t>Reference links</a:t>
            </a:r>
          </a:p>
        </p:txBody>
      </p:sp>
    </p:spTree>
    <p:extLst>
      <p:ext uri="{BB962C8B-B14F-4D97-AF65-F5344CB8AC3E}">
        <p14:creationId xmlns:p14="http://schemas.microsoft.com/office/powerpoint/2010/main" val="1444056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73E071-07E0-4173-9376-D341A9F61DDE}"/>
              </a:ext>
            </a:extLst>
          </p:cNvPr>
          <p:cNvSpPr>
            <a:spLocks noGrp="1"/>
          </p:cNvSpPr>
          <p:nvPr>
            <p:ph idx="1"/>
          </p:nvPr>
        </p:nvSpPr>
        <p:spPr/>
        <p:txBody>
          <a:bodyPr>
            <a:normAutofit/>
          </a:bodyPr>
          <a:lstStyle/>
          <a:p>
            <a:pPr lvl="0"/>
            <a:r>
              <a:rPr lang="en-US" sz="2200" dirty="0"/>
              <a:t>To help fitness enthusiast with workout and nutrition information.</a:t>
            </a:r>
            <a:endParaRPr lang="en-IN" sz="2200" dirty="0"/>
          </a:p>
          <a:p>
            <a:pPr lvl="0"/>
            <a:r>
              <a:rPr lang="en-US" sz="2200" dirty="0"/>
              <a:t>To spread awareness about fitness.</a:t>
            </a:r>
            <a:endParaRPr lang="en-IN" sz="2200" dirty="0"/>
          </a:p>
          <a:p>
            <a:pPr lvl="0"/>
            <a:r>
              <a:rPr lang="en-US" sz="2200" dirty="0"/>
              <a:t>To make easy excess of information about fitness.</a:t>
            </a:r>
            <a:endParaRPr lang="en-IN" sz="2200" dirty="0"/>
          </a:p>
          <a:p>
            <a:pPr lvl="0"/>
            <a:r>
              <a:rPr lang="en-US" sz="2200" dirty="0"/>
              <a:t>To help beginner to achieve fitness goal.</a:t>
            </a:r>
            <a:endParaRPr lang="en-IN" sz="2200" dirty="0"/>
          </a:p>
          <a:p>
            <a:pPr lvl="0"/>
            <a:r>
              <a:rPr lang="en-US" sz="2200" dirty="0"/>
              <a:t>To develop a community network for wellness promotion.</a:t>
            </a:r>
            <a:endParaRPr lang="en-IN" sz="2200" dirty="0"/>
          </a:p>
          <a:p>
            <a:pPr lvl="0"/>
            <a:r>
              <a:rPr lang="en-US" sz="2200" dirty="0"/>
              <a:t>Be able to take knowledge that is learned regarding wellness and use it to help others in society </a:t>
            </a:r>
            <a:endParaRPr lang="en-IN" sz="2200" dirty="0"/>
          </a:p>
          <a:p>
            <a:pPr lvl="0"/>
            <a:r>
              <a:rPr lang="en-US" sz="2200" dirty="0"/>
              <a:t>To become motivated to take responsibility for oneself and make positive health behavior changes</a:t>
            </a:r>
            <a:endParaRPr lang="en-IN" sz="2200" dirty="0"/>
          </a:p>
          <a:p>
            <a:pPr lvl="0"/>
            <a:r>
              <a:rPr lang="en-US" sz="2200" dirty="0"/>
              <a:t>To provide physical activity that will enable each person to monitor desired gains. </a:t>
            </a:r>
            <a:endParaRPr lang="en-IN" sz="2200" dirty="0"/>
          </a:p>
          <a:p>
            <a:pPr lvl="0"/>
            <a:r>
              <a:rPr lang="en-US" sz="2200" dirty="0"/>
              <a:t>To provide activities that relieve emotional strain and tension</a:t>
            </a:r>
            <a:endParaRPr lang="en-IN" sz="2200" dirty="0"/>
          </a:p>
          <a:p>
            <a:endParaRPr lang="en-IN" sz="2400" dirty="0"/>
          </a:p>
        </p:txBody>
      </p:sp>
      <p:sp>
        <p:nvSpPr>
          <p:cNvPr id="2" name="Title 1">
            <a:extLst>
              <a:ext uri="{FF2B5EF4-FFF2-40B4-BE49-F238E27FC236}">
                <a16:creationId xmlns:a16="http://schemas.microsoft.com/office/drawing/2014/main" id="{8DFA495F-D180-4E68-BBE5-C712147EACC7}"/>
              </a:ext>
            </a:extLst>
          </p:cNvPr>
          <p:cNvSpPr>
            <a:spLocks noGrp="1"/>
          </p:cNvSpPr>
          <p:nvPr>
            <p:ph type="title"/>
          </p:nvPr>
        </p:nvSpPr>
        <p:spPr/>
        <p:txBody>
          <a:bodyPr>
            <a:normAutofit/>
          </a:bodyPr>
          <a:lstStyle/>
          <a:p>
            <a:r>
              <a:rPr lang="en-IN" sz="4000" dirty="0"/>
              <a:t>                                 Objectives</a:t>
            </a:r>
          </a:p>
        </p:txBody>
      </p:sp>
    </p:spTree>
    <p:extLst>
      <p:ext uri="{BB962C8B-B14F-4D97-AF65-F5344CB8AC3E}">
        <p14:creationId xmlns:p14="http://schemas.microsoft.com/office/powerpoint/2010/main" val="46317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r>
              <a:rPr sz="4000" dirty="0"/>
              <a:t>ABSTRACT</a:t>
            </a:r>
            <a:endParaRPr lang="en-US" sz="4000" dirty="0"/>
          </a:p>
        </p:txBody>
      </p:sp>
      <p:sp>
        <p:nvSpPr>
          <p:cNvPr id="6" name="Content Placeholder 5">
            <a:extLst>
              <a:ext uri="{FF2B5EF4-FFF2-40B4-BE49-F238E27FC236}">
                <a16:creationId xmlns:a16="http://schemas.microsoft.com/office/drawing/2014/main" id="{94887017-11F4-419A-81F8-46D9269E0D65}"/>
              </a:ext>
            </a:extLst>
          </p:cNvPr>
          <p:cNvSpPr>
            <a:spLocks noGrp="1"/>
          </p:cNvSpPr>
          <p:nvPr>
            <p:ph idx="1"/>
          </p:nvPr>
        </p:nvSpPr>
        <p:spPr/>
        <p:txBody>
          <a:bodyPr>
            <a:normAutofit/>
          </a:bodyPr>
          <a:lstStyle/>
          <a:p>
            <a:r>
              <a:rPr lang="en-US" sz="2200" dirty="0"/>
              <a:t>Obesity is a major global challenge. It increases the risk of developing</a:t>
            </a:r>
            <a:endParaRPr lang="en-IN" sz="2200" dirty="0"/>
          </a:p>
          <a:p>
            <a:pPr marL="0" indent="0">
              <a:buNone/>
            </a:pPr>
            <a:r>
              <a:rPr lang="en-US" sz="2200" dirty="0"/>
              <a:t>   health problems such as cancer, diabetes and cardiovascular disease. </a:t>
            </a:r>
          </a:p>
          <a:p>
            <a:r>
              <a:rPr lang="en-US" sz="2200" dirty="0"/>
              <a:t>The use of fitness technology that is fitness websites and apps in supporting health behavior change is promising.</a:t>
            </a:r>
          </a:p>
          <a:p>
            <a:r>
              <a:rPr lang="en-US" sz="2200" dirty="0"/>
              <a:t>So basically, our website provides information about different exercises, nutrition and calorie, yoga and meditation, etc.</a:t>
            </a:r>
            <a:endParaRPr lang="en-IN" sz="2200" dirty="0"/>
          </a:p>
          <a:p>
            <a:r>
              <a:rPr lang="en-US" sz="2200" dirty="0"/>
              <a:t>We have created some fitness calculators that make our website interesting.</a:t>
            </a:r>
          </a:p>
          <a:p>
            <a:r>
              <a:rPr lang="en-US" sz="2200" dirty="0"/>
              <a:t>It contains of a music playlist that consists of songs that keep the user motivated.</a:t>
            </a:r>
          </a:p>
          <a:p>
            <a:r>
              <a:rPr lang="en-US" sz="2200" dirty="0"/>
              <a:t>All this data is been embedded in the website with the help of HTML.</a:t>
            </a:r>
            <a:endParaRPr lang="en-IN" sz="2200" dirty="0"/>
          </a:p>
          <a:p>
            <a:r>
              <a:rPr lang="en-US" sz="2200" dirty="0"/>
              <a:t>This information is been made attractive with the help of CSS using different fonts, background images, background colors, templates and lot more.</a:t>
            </a:r>
            <a:endParaRPr lang="en-IN" sz="2200" dirty="0"/>
          </a:p>
          <a:p>
            <a:endParaRPr lang="en-IN" dirty="0"/>
          </a:p>
          <a:p>
            <a:pPr marL="0" indent="0">
              <a:buNone/>
            </a:pPr>
            <a:endParaRPr lang="en-IN" dirty="0"/>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sz="1800" dirty="0"/>
              <a:t>Learning stage: we have to learned html ,</a:t>
            </a:r>
            <a:r>
              <a:rPr lang="en-US" sz="1800" dirty="0" err="1"/>
              <a:t>css</a:t>
            </a:r>
            <a:r>
              <a:rPr lang="en-US" sz="1800" dirty="0"/>
              <a:t>, java script to develop fitness website . So we mutually divided this task in group members to perform it efficiently and to ease the process </a:t>
            </a:r>
          </a:p>
          <a:p>
            <a:endParaRPr lang="en-US" sz="1800" dirty="0"/>
          </a:p>
          <a:p>
            <a:r>
              <a:rPr lang="en-US" sz="1800" dirty="0"/>
              <a:t>Stage of Carrying out Research for content : we search for content using online  platform. We searched  on you tube for explanatory video related to website development and fitness. We used google  for diet , picture ,information about exercise and to get  data about calories in food items </a:t>
            </a:r>
          </a:p>
          <a:p>
            <a:pPr>
              <a:buNone/>
            </a:pPr>
            <a:r>
              <a:rPr lang="en-US" sz="1800" dirty="0"/>
              <a:t> </a:t>
            </a:r>
          </a:p>
          <a:p>
            <a:r>
              <a:rPr lang="en-US" sz="1800" dirty="0"/>
              <a:t>Stage of built front end website : We developed here basic skeleton of website . We used html to develop the body of the website. </a:t>
            </a:r>
          </a:p>
          <a:p>
            <a:pPr>
              <a:buNone/>
            </a:pPr>
            <a:endParaRPr lang="en-US" sz="1800" dirty="0"/>
          </a:p>
          <a:p>
            <a:r>
              <a:rPr lang="en-US" sz="1800" dirty="0"/>
              <a:t>Stage of designing website : We  used </a:t>
            </a:r>
            <a:r>
              <a:rPr lang="en-US" sz="1800" dirty="0" err="1"/>
              <a:t>css</a:t>
            </a:r>
            <a:r>
              <a:rPr lang="en-US" sz="1800" dirty="0"/>
              <a:t> for designing website . We can decorate website using text color ,font style , layout design.</a:t>
            </a:r>
          </a:p>
          <a:p>
            <a:endParaRPr lang="en-US" sz="1800" dirty="0"/>
          </a:p>
          <a:p>
            <a:r>
              <a:rPr lang="en-US" sz="1800" dirty="0"/>
              <a:t>Stage of built back end of website : We used java script to design back end of website. We created fitness calculator using this.</a:t>
            </a:r>
          </a:p>
          <a:p>
            <a:endParaRPr lang="en-US" sz="1900" dirty="0"/>
          </a:p>
          <a:p>
            <a:pPr>
              <a:buNone/>
            </a:pPr>
            <a:endParaRPr lang="en-US" dirty="0"/>
          </a:p>
        </p:txBody>
      </p:sp>
      <p:sp>
        <p:nvSpPr>
          <p:cNvPr id="3" name="Title 2"/>
          <p:cNvSpPr>
            <a:spLocks noGrp="1"/>
          </p:cNvSpPr>
          <p:nvPr>
            <p:ph type="title"/>
          </p:nvPr>
        </p:nvSpPr>
        <p:spPr/>
        <p:txBody>
          <a:bodyPr>
            <a:normAutofit/>
          </a:bodyPr>
          <a:lstStyle/>
          <a:p>
            <a:r>
              <a:rPr lang="en-IN" sz="4000" dirty="0"/>
              <a:t>                                </a:t>
            </a:r>
            <a:r>
              <a:rPr sz="4000" dirty="0"/>
              <a:t>Stages of Project</a:t>
            </a:r>
            <a:endParaRPr lang="en-US"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CB3E74-DA3E-4F07-B616-E50E8ED5110A}"/>
              </a:ext>
            </a:extLst>
          </p:cNvPr>
          <p:cNvSpPr/>
          <p:nvPr/>
        </p:nvSpPr>
        <p:spPr>
          <a:xfrm>
            <a:off x="688402" y="669810"/>
            <a:ext cx="4790094"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Systematic arrangement of information</a:t>
            </a:r>
            <a:endParaRPr lang="en-IN" sz="2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5D2A0B-FFC8-4DD5-A840-96C49CC1CA27}"/>
              </a:ext>
            </a:extLst>
          </p:cNvPr>
          <p:cNvSpPr/>
          <p:nvPr/>
        </p:nvSpPr>
        <p:spPr>
          <a:xfrm>
            <a:off x="945855" y="1309002"/>
            <a:ext cx="5508211" cy="646331"/>
          </a:xfrm>
          <a:prstGeom prst="rect">
            <a:avLst/>
          </a:prstGeom>
        </p:spPr>
        <p:txBody>
          <a:bodyPr wrap="square">
            <a:spAutoFit/>
          </a:bodyPr>
          <a:lstStyle/>
          <a:p>
            <a:r>
              <a:rPr lang="en-US" dirty="0">
                <a:latin typeface="Arial" panose="020B0604020202020204" pitchFamily="34" charset="0"/>
              </a:rPr>
              <a:t>A number of flowcharts were made to generalize the </a:t>
            </a:r>
          </a:p>
          <a:p>
            <a:r>
              <a:rPr lang="en-US" dirty="0">
                <a:latin typeface="Arial" panose="020B0604020202020204" pitchFamily="34" charset="0"/>
              </a:rPr>
              <a:t>collected information</a:t>
            </a:r>
            <a:endParaRPr lang="en-IN" dirty="0"/>
          </a:p>
        </p:txBody>
      </p:sp>
      <p:pic>
        <p:nvPicPr>
          <p:cNvPr id="7" name="Picture 6">
            <a:extLst>
              <a:ext uri="{FF2B5EF4-FFF2-40B4-BE49-F238E27FC236}">
                <a16:creationId xmlns:a16="http://schemas.microsoft.com/office/drawing/2014/main" id="{2FD856FF-F160-4FF0-8B16-D0277761952A}"/>
              </a:ext>
            </a:extLst>
          </p:cNvPr>
          <p:cNvPicPr>
            <a:picLocks noChangeAspect="1"/>
          </p:cNvPicPr>
          <p:nvPr/>
        </p:nvPicPr>
        <p:blipFill>
          <a:blip r:embed="rId2"/>
          <a:stretch>
            <a:fillRect/>
          </a:stretch>
        </p:blipFill>
        <p:spPr>
          <a:xfrm rot="16200000">
            <a:off x="2262533" y="1571639"/>
            <a:ext cx="2225666" cy="3937982"/>
          </a:xfrm>
          <a:prstGeom prst="rect">
            <a:avLst/>
          </a:prstGeom>
        </p:spPr>
      </p:pic>
      <p:pic>
        <p:nvPicPr>
          <p:cNvPr id="9" name="Picture 8">
            <a:extLst>
              <a:ext uri="{FF2B5EF4-FFF2-40B4-BE49-F238E27FC236}">
                <a16:creationId xmlns:a16="http://schemas.microsoft.com/office/drawing/2014/main" id="{3E42A79E-0DF1-44D2-A5C1-8C628F44C2A9}"/>
              </a:ext>
            </a:extLst>
          </p:cNvPr>
          <p:cNvPicPr>
            <a:picLocks noChangeAspect="1"/>
          </p:cNvPicPr>
          <p:nvPr/>
        </p:nvPicPr>
        <p:blipFill>
          <a:blip r:embed="rId3"/>
          <a:stretch>
            <a:fillRect/>
          </a:stretch>
        </p:blipFill>
        <p:spPr>
          <a:xfrm>
            <a:off x="6847645" y="2388502"/>
            <a:ext cx="3770049" cy="2304254"/>
          </a:xfrm>
          <a:prstGeom prst="rect">
            <a:avLst/>
          </a:prstGeom>
        </p:spPr>
      </p:pic>
    </p:spTree>
    <p:extLst>
      <p:ext uri="{BB962C8B-B14F-4D97-AF65-F5344CB8AC3E}">
        <p14:creationId xmlns:p14="http://schemas.microsoft.com/office/powerpoint/2010/main" val="124848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FE0C99-1FD1-47D9-9C2C-025C8BBDBEC4}"/>
              </a:ext>
            </a:extLst>
          </p:cNvPr>
          <p:cNvSpPr/>
          <p:nvPr/>
        </p:nvSpPr>
        <p:spPr>
          <a:xfrm>
            <a:off x="959174" y="758586"/>
            <a:ext cx="6789231" cy="400110"/>
          </a:xfrm>
          <a:prstGeom prst="rect">
            <a:avLst/>
          </a:prstGeom>
        </p:spPr>
        <p:txBody>
          <a:bodyPr wrap="none">
            <a:spAutoFit/>
          </a:bodyPr>
          <a:lstStyle/>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Rough designs for embedding the information and videos </a:t>
            </a:r>
            <a:endParaRPr lang="en-IN" sz="20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2B01357D-551D-4216-879B-38E55548E8E9}"/>
              </a:ext>
            </a:extLst>
          </p:cNvPr>
          <p:cNvSpPr/>
          <p:nvPr/>
        </p:nvSpPr>
        <p:spPr>
          <a:xfrm>
            <a:off x="1234382" y="1335634"/>
            <a:ext cx="5130908" cy="923330"/>
          </a:xfrm>
          <a:prstGeom prst="rect">
            <a:avLst/>
          </a:prstGeom>
        </p:spPr>
        <p:txBody>
          <a:bodyPr wrap="square">
            <a:spAutoFit/>
          </a:bodyPr>
          <a:lstStyle/>
          <a:p>
            <a:r>
              <a:rPr lang="en-US" dirty="0">
                <a:latin typeface="Arial" panose="020B0604020202020204" pitchFamily="34" charset="0"/>
              </a:rPr>
              <a:t>All members created their own styles and some of the designs were selected </a:t>
            </a:r>
          </a:p>
          <a:p>
            <a:r>
              <a:rPr lang="en-US" dirty="0">
                <a:latin typeface="Arial" panose="020B0604020202020204" pitchFamily="34" charset="0"/>
              </a:rPr>
              <a:t>for embedding the information and videos.</a:t>
            </a:r>
            <a:endParaRPr lang="en-IN" dirty="0"/>
          </a:p>
        </p:txBody>
      </p:sp>
      <p:pic>
        <p:nvPicPr>
          <p:cNvPr id="7" name="Picture 6">
            <a:extLst>
              <a:ext uri="{FF2B5EF4-FFF2-40B4-BE49-F238E27FC236}">
                <a16:creationId xmlns:a16="http://schemas.microsoft.com/office/drawing/2014/main" id="{6AFBC9C0-F981-4B3F-A52C-694CB6B1DA66}"/>
              </a:ext>
            </a:extLst>
          </p:cNvPr>
          <p:cNvPicPr>
            <a:picLocks noChangeAspect="1"/>
          </p:cNvPicPr>
          <p:nvPr/>
        </p:nvPicPr>
        <p:blipFill>
          <a:blip r:embed="rId2"/>
          <a:stretch>
            <a:fillRect/>
          </a:stretch>
        </p:blipFill>
        <p:spPr>
          <a:xfrm rot="16200000">
            <a:off x="7948124" y="2152543"/>
            <a:ext cx="2394473" cy="2607315"/>
          </a:xfrm>
          <a:prstGeom prst="rect">
            <a:avLst/>
          </a:prstGeom>
        </p:spPr>
      </p:pic>
      <p:pic>
        <p:nvPicPr>
          <p:cNvPr id="9" name="Picture 8">
            <a:extLst>
              <a:ext uri="{FF2B5EF4-FFF2-40B4-BE49-F238E27FC236}">
                <a16:creationId xmlns:a16="http://schemas.microsoft.com/office/drawing/2014/main" id="{CE8287F8-6668-477A-9FCC-A54A3CC33ADE}"/>
              </a:ext>
            </a:extLst>
          </p:cNvPr>
          <p:cNvPicPr>
            <a:picLocks noChangeAspect="1"/>
          </p:cNvPicPr>
          <p:nvPr/>
        </p:nvPicPr>
        <p:blipFill>
          <a:blip r:embed="rId3"/>
          <a:stretch>
            <a:fillRect/>
          </a:stretch>
        </p:blipFill>
        <p:spPr>
          <a:xfrm rot="16200000">
            <a:off x="1364448" y="2228818"/>
            <a:ext cx="2394473" cy="2654605"/>
          </a:xfrm>
          <a:prstGeom prst="rect">
            <a:avLst/>
          </a:prstGeom>
        </p:spPr>
      </p:pic>
      <p:pic>
        <p:nvPicPr>
          <p:cNvPr id="13" name="Picture 12">
            <a:extLst>
              <a:ext uri="{FF2B5EF4-FFF2-40B4-BE49-F238E27FC236}">
                <a16:creationId xmlns:a16="http://schemas.microsoft.com/office/drawing/2014/main" id="{3E925F9A-BBD9-4538-88AE-5B9739912DCD}"/>
              </a:ext>
            </a:extLst>
          </p:cNvPr>
          <p:cNvPicPr>
            <a:picLocks noChangeAspect="1"/>
          </p:cNvPicPr>
          <p:nvPr/>
        </p:nvPicPr>
        <p:blipFill>
          <a:blip r:embed="rId4"/>
          <a:stretch>
            <a:fillRect/>
          </a:stretch>
        </p:blipFill>
        <p:spPr>
          <a:xfrm>
            <a:off x="4620239" y="3764132"/>
            <a:ext cx="2401997" cy="2553041"/>
          </a:xfrm>
          <a:prstGeom prst="rect">
            <a:avLst/>
          </a:prstGeom>
        </p:spPr>
      </p:pic>
    </p:spTree>
    <p:extLst>
      <p:ext uri="{BB962C8B-B14F-4D97-AF65-F5344CB8AC3E}">
        <p14:creationId xmlns:p14="http://schemas.microsoft.com/office/powerpoint/2010/main" val="397534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7195FA-74D8-4E40-8F94-2EE7FFEDA3F0}"/>
              </a:ext>
            </a:extLst>
          </p:cNvPr>
          <p:cNvPicPr>
            <a:picLocks noChangeAspect="1"/>
          </p:cNvPicPr>
          <p:nvPr/>
        </p:nvPicPr>
        <p:blipFill>
          <a:blip r:embed="rId2"/>
          <a:stretch>
            <a:fillRect/>
          </a:stretch>
        </p:blipFill>
        <p:spPr>
          <a:xfrm>
            <a:off x="8156866" y="782607"/>
            <a:ext cx="2762668" cy="3079180"/>
          </a:xfrm>
          <a:prstGeom prst="rect">
            <a:avLst/>
          </a:prstGeom>
        </p:spPr>
      </p:pic>
      <p:pic>
        <p:nvPicPr>
          <p:cNvPr id="3" name="Picture 2">
            <a:extLst>
              <a:ext uri="{FF2B5EF4-FFF2-40B4-BE49-F238E27FC236}">
                <a16:creationId xmlns:a16="http://schemas.microsoft.com/office/drawing/2014/main" id="{2D35C8AC-D917-4B20-AC93-B184935486EC}"/>
              </a:ext>
            </a:extLst>
          </p:cNvPr>
          <p:cNvPicPr>
            <a:picLocks noChangeAspect="1"/>
          </p:cNvPicPr>
          <p:nvPr/>
        </p:nvPicPr>
        <p:blipFill>
          <a:blip r:embed="rId3"/>
          <a:stretch>
            <a:fillRect/>
          </a:stretch>
        </p:blipFill>
        <p:spPr>
          <a:xfrm>
            <a:off x="4673041" y="3363728"/>
            <a:ext cx="3164872" cy="3187992"/>
          </a:xfrm>
          <a:prstGeom prst="rect">
            <a:avLst/>
          </a:prstGeom>
        </p:spPr>
      </p:pic>
      <p:pic>
        <p:nvPicPr>
          <p:cNvPr id="4" name="Picture 3">
            <a:extLst>
              <a:ext uri="{FF2B5EF4-FFF2-40B4-BE49-F238E27FC236}">
                <a16:creationId xmlns:a16="http://schemas.microsoft.com/office/drawing/2014/main" id="{709BA941-C2C9-461D-BC16-3DABEF0EBECE}"/>
              </a:ext>
            </a:extLst>
          </p:cNvPr>
          <p:cNvPicPr>
            <a:picLocks noChangeAspect="1"/>
          </p:cNvPicPr>
          <p:nvPr/>
        </p:nvPicPr>
        <p:blipFill>
          <a:blip r:embed="rId4"/>
          <a:stretch>
            <a:fillRect/>
          </a:stretch>
        </p:blipFill>
        <p:spPr>
          <a:xfrm>
            <a:off x="1456061" y="737761"/>
            <a:ext cx="2898028" cy="3124026"/>
          </a:xfrm>
          <a:prstGeom prst="rect">
            <a:avLst/>
          </a:prstGeom>
        </p:spPr>
      </p:pic>
    </p:spTree>
    <p:extLst>
      <p:ext uri="{BB962C8B-B14F-4D97-AF65-F5344CB8AC3E}">
        <p14:creationId xmlns:p14="http://schemas.microsoft.com/office/powerpoint/2010/main" val="1167571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D4BF5-3FCE-482F-940E-A780C8491F5C}"/>
              </a:ext>
            </a:extLst>
          </p:cNvPr>
          <p:cNvPicPr>
            <a:picLocks noChangeAspect="1"/>
          </p:cNvPicPr>
          <p:nvPr/>
        </p:nvPicPr>
        <p:blipFill>
          <a:blip r:embed="rId2"/>
          <a:stretch>
            <a:fillRect/>
          </a:stretch>
        </p:blipFill>
        <p:spPr>
          <a:xfrm>
            <a:off x="1331651" y="721310"/>
            <a:ext cx="4287914" cy="3149354"/>
          </a:xfrm>
          <a:prstGeom prst="rect">
            <a:avLst/>
          </a:prstGeom>
        </p:spPr>
      </p:pic>
      <p:pic>
        <p:nvPicPr>
          <p:cNvPr id="7" name="Picture 6">
            <a:extLst>
              <a:ext uri="{FF2B5EF4-FFF2-40B4-BE49-F238E27FC236}">
                <a16:creationId xmlns:a16="http://schemas.microsoft.com/office/drawing/2014/main" id="{0F5298BD-372D-4EFF-8A86-DB100F2C58D2}"/>
              </a:ext>
            </a:extLst>
          </p:cNvPr>
          <p:cNvPicPr>
            <a:picLocks noChangeAspect="1"/>
          </p:cNvPicPr>
          <p:nvPr/>
        </p:nvPicPr>
        <p:blipFill>
          <a:blip r:embed="rId3"/>
          <a:stretch>
            <a:fillRect/>
          </a:stretch>
        </p:blipFill>
        <p:spPr>
          <a:xfrm>
            <a:off x="6806682" y="3142694"/>
            <a:ext cx="4424695" cy="2938511"/>
          </a:xfrm>
          <a:prstGeom prst="rect">
            <a:avLst/>
          </a:prstGeom>
        </p:spPr>
      </p:pic>
      <p:sp>
        <p:nvSpPr>
          <p:cNvPr id="8" name="Rectangle 7">
            <a:extLst>
              <a:ext uri="{FF2B5EF4-FFF2-40B4-BE49-F238E27FC236}">
                <a16:creationId xmlns:a16="http://schemas.microsoft.com/office/drawing/2014/main" id="{DCBAC4EE-CDBF-4611-9688-1F816872C691}"/>
              </a:ext>
            </a:extLst>
          </p:cNvPr>
          <p:cNvSpPr/>
          <p:nvPr/>
        </p:nvSpPr>
        <p:spPr>
          <a:xfrm>
            <a:off x="7763905" y="1380023"/>
            <a:ext cx="1697901" cy="400110"/>
          </a:xfrm>
          <a:prstGeom prst="rect">
            <a:avLst/>
          </a:prstGeom>
        </p:spPr>
        <p:txBody>
          <a:bodyPr wrap="none">
            <a:spAutoFit/>
          </a:bodyPr>
          <a:lstStyle/>
          <a:p>
            <a:r>
              <a:rPr lang="en-US" sz="2000" dirty="0">
                <a:latin typeface="Arial" panose="020B0604020202020204" pitchFamily="34" charset="0"/>
              </a:rPr>
              <a:t>Final designs</a:t>
            </a:r>
            <a:endParaRPr lang="en-IN" sz="2000" dirty="0"/>
          </a:p>
        </p:txBody>
      </p:sp>
    </p:spTree>
    <p:extLst>
      <p:ext uri="{BB962C8B-B14F-4D97-AF65-F5344CB8AC3E}">
        <p14:creationId xmlns:p14="http://schemas.microsoft.com/office/powerpoint/2010/main" val="413112244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Template>
  <TotalTime>371</TotalTime>
  <Words>1218</Words>
  <Application>Microsoft Office PowerPoint</Application>
  <PresentationFormat>Widescreen</PresentationFormat>
  <Paragraphs>131</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Constantia</vt:lpstr>
      <vt:lpstr>Times New Roman</vt:lpstr>
      <vt:lpstr>Wingdings</vt:lpstr>
      <vt:lpstr>Wingdings 2</vt:lpstr>
      <vt:lpstr>Paper</vt:lpstr>
      <vt:lpstr>Pune institute of computer technology</vt:lpstr>
      <vt:lpstr>    Introduction</vt:lpstr>
      <vt:lpstr>                                 Objectives</vt:lpstr>
      <vt:lpstr>ABSTRACT</vt:lpstr>
      <vt:lpstr>                                Stages of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Conclusion</vt:lpstr>
      <vt:lpstr>                             Reference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Pune institute of computer technology</dc:title>
  <dc:creator>10553_Viraj_21-22</dc:creator>
  <cp:lastModifiedBy>10553_Viraj_21-22</cp:lastModifiedBy>
  <cp:revision>40</cp:revision>
  <dcterms:created xsi:type="dcterms:W3CDTF">2022-05-28T02:34:31Z</dcterms:created>
  <dcterms:modified xsi:type="dcterms:W3CDTF">2022-07-10T12:32:52Z</dcterms:modified>
</cp:coreProperties>
</file>